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83" r:id="rId13"/>
    <p:sldId id="277" r:id="rId14"/>
    <p:sldId id="278" r:id="rId15"/>
    <p:sldId id="274" r:id="rId16"/>
    <p:sldId id="259" r:id="rId17"/>
    <p:sldId id="275" r:id="rId18"/>
    <p:sldId id="273" r:id="rId19"/>
    <p:sldId id="279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2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9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5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5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89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6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6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6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3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93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31A6-3A37-4BC7-B1D9-0D82501BD5A3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7A1D-ED42-4447-B1CE-E19BBCC7EA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6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udyardkiplingprimary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yardkiplingprimary.co.uk/assets/Documents/Attachments/School-Uniform-Code-2024-v3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164" y="2683549"/>
            <a:ext cx="11077903" cy="1086132"/>
          </a:xfrm>
        </p:spPr>
        <p:txBody>
          <a:bodyPr>
            <a:normAutofit/>
          </a:bodyPr>
          <a:lstStyle/>
          <a:p>
            <a:r>
              <a:rPr lang="en-GB" dirty="0"/>
              <a:t>Summer information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EC898-6148-232C-7056-2A80065399C5}"/>
              </a:ext>
            </a:extLst>
          </p:cNvPr>
          <p:cNvSpPr txBox="1"/>
          <p:nvPr/>
        </p:nvSpPr>
        <p:spPr>
          <a:xfrm>
            <a:off x="126132" y="647876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https://www.rudyardkiplingprimary.co.uk/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687894-6021-DF7F-FB93-EB234F7D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150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2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Music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676900" cy="4351338"/>
          </a:xfrm>
        </p:spPr>
        <p:txBody>
          <a:bodyPr/>
          <a:lstStyle/>
          <a:p>
            <a:pPr lvl="0"/>
            <a:r>
              <a:rPr lang="en-GB" dirty="0">
                <a:latin typeface="XCCW Joined 15a" panose="03050602040000000000" pitchFamily="66" charset="0"/>
              </a:rPr>
              <a:t>Exploring pulse, rhythm and pitch</a:t>
            </a:r>
          </a:p>
          <a:p>
            <a:pPr lvl="0"/>
            <a:endParaRPr lang="en-GB" dirty="0">
              <a:latin typeface="XCCW Joined 15a" panose="03050602040000000000" pitchFamily="66" charset="0"/>
            </a:endParaRPr>
          </a:p>
          <a:p>
            <a:pPr lvl="0"/>
            <a:r>
              <a:rPr lang="en-GB" dirty="0">
                <a:latin typeface="XCCW Joined 15a" panose="03050602040000000000" pitchFamily="66" charset="0"/>
              </a:rPr>
              <a:t>Creating soundscapes</a:t>
            </a:r>
          </a:p>
          <a:p>
            <a:endParaRPr lang="en-GB" dirty="0"/>
          </a:p>
        </p:txBody>
      </p:sp>
      <p:pic>
        <p:nvPicPr>
          <p:cNvPr id="3074" name="Picture 2" descr="Music Notes Clipart Images | Free Download | PNG Transparent Background -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71" y="733617"/>
            <a:ext cx="3937986" cy="22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undscape PNG Transparent Images Free Download | Vector Files |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45" y="3296746"/>
            <a:ext cx="2745280" cy="27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5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Joined 15a" panose="03050602040000000000" pitchFamily="66" charset="0"/>
              </a:rPr>
              <a:t>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690688"/>
            <a:ext cx="79626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XCCW Joined 15a" panose="03050602040000000000" pitchFamily="66" charset="0"/>
              </a:rPr>
              <a:t>Mandela – Tuesday and Wednesday </a:t>
            </a:r>
          </a:p>
          <a:p>
            <a:pPr marL="0" indent="0">
              <a:buNone/>
            </a:pPr>
            <a:endParaRPr lang="en-GB" b="1" dirty="0">
              <a:latin typeface="XCCW Joined 15a" panose="03050602040000000000" pitchFamily="66" charset="0"/>
            </a:endParaRPr>
          </a:p>
          <a:p>
            <a:pPr marL="0" indent="0">
              <a:buNone/>
            </a:pPr>
            <a:r>
              <a:rPr lang="en-GB" b="1" dirty="0">
                <a:latin typeface="XCCW Joined 15a" panose="03050602040000000000" pitchFamily="66" charset="0"/>
              </a:rPr>
              <a:t>Franklin – Tuesday and Wednesday </a:t>
            </a:r>
            <a:endParaRPr lang="en-US" dirty="0">
              <a:latin typeface="XCCW Joined 15a" panose="03050602040000000000" pitchFamily="66" charset="0"/>
            </a:endParaRPr>
          </a:p>
          <a:p>
            <a:endParaRPr lang="en-US" dirty="0">
              <a:latin typeface="XCCW Joined 15a" panose="03050602040000000000" pitchFamily="66" charset="0"/>
            </a:endParaRPr>
          </a:p>
          <a:p>
            <a:pPr marL="0" indent="0">
              <a:buNone/>
            </a:pPr>
            <a:r>
              <a:rPr lang="en-US" dirty="0">
                <a:latin typeface="XCCW Joined 15a" panose="03050602040000000000" pitchFamily="66" charset="0"/>
              </a:rPr>
              <a:t>Summer 1 – cricket and athletics</a:t>
            </a:r>
          </a:p>
          <a:p>
            <a:pPr marL="0" indent="0">
              <a:buNone/>
            </a:pPr>
            <a:r>
              <a:rPr lang="en-US" dirty="0">
                <a:latin typeface="XCCW Joined 15a" panose="03050602040000000000" pitchFamily="66" charset="0"/>
              </a:rPr>
              <a:t>Summer 2 – OAA and rounders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5152" y="5375142"/>
            <a:ext cx="4716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XCCW Joined 15a" panose="03050602040000000000" pitchFamily="66" charset="0"/>
              </a:rPr>
              <a:t>Sensible clothing </a:t>
            </a:r>
          </a:p>
          <a:p>
            <a:r>
              <a:rPr lang="en-US" sz="2400" dirty="0">
                <a:latin typeface="XCCW Joined 15a" panose="03050602040000000000" pitchFamily="66" charset="0"/>
              </a:rPr>
              <a:t>Weather appropriate </a:t>
            </a:r>
          </a:p>
          <a:p>
            <a:r>
              <a:rPr lang="en-US" sz="2400" dirty="0">
                <a:latin typeface="XCCW Joined 15a" panose="03050602040000000000" pitchFamily="66" charset="0"/>
              </a:rPr>
              <a:t>Footwear is vital </a:t>
            </a:r>
            <a:endParaRPr lang="en-GB" sz="2400" dirty="0">
              <a:latin typeface="XCCW Joined 15a" panose="03050602040000000000" pitchFamily="66" charset="0"/>
            </a:endParaRPr>
          </a:p>
        </p:txBody>
      </p:sp>
      <p:pic>
        <p:nvPicPr>
          <p:cNvPr id="5124" name="Picture 4" descr="20+ Free Cricket Bat Clipart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835" y="186444"/>
            <a:ext cx="1689942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seball Bat Rounders Cartoon Clip Art - Cartoon Baseball Bat, HD Png  Download , Transparent Png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342" y="1431368"/>
            <a:ext cx="1701372" cy="13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thletics Track Clipart Hd PNG, Hand Drawn Doodle Track And Field Athletes,  Hand Painted, Athlete, Track And Field PNG Image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390" y="3079094"/>
            <a:ext cx="1917663" cy="19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8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Joined 15a" panose="03050602040000000000" pitchFamily="66" charset="0"/>
              </a:rPr>
              <a:t>Forest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544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XCCW Joined 15a" panose="03050602040000000000" pitchFamily="66" charset="0"/>
              </a:rPr>
              <a:t>Days are in the weekly newsletter and you will receive an arbor reminder.</a:t>
            </a:r>
          </a:p>
          <a:p>
            <a:endParaRPr lang="en-US" dirty="0">
              <a:latin typeface="XCCW Joined 15a" panose="03050602040000000000" pitchFamily="66" charset="0"/>
            </a:endParaRPr>
          </a:p>
          <a:p>
            <a:r>
              <a:rPr lang="en-US" dirty="0">
                <a:latin typeface="XCCW Joined 15a" panose="03050602040000000000" pitchFamily="66" charset="0"/>
              </a:rPr>
              <a:t>Sensible clothing </a:t>
            </a:r>
          </a:p>
          <a:p>
            <a:r>
              <a:rPr lang="en-US" dirty="0">
                <a:latin typeface="XCCW Joined 15a" panose="03050602040000000000" pitchFamily="66" charset="0"/>
              </a:rPr>
              <a:t>Weather appropriate </a:t>
            </a:r>
          </a:p>
          <a:p>
            <a:r>
              <a:rPr lang="en-US" dirty="0">
                <a:latin typeface="XCCW Joined 15a" panose="03050602040000000000" pitchFamily="66" charset="0"/>
              </a:rPr>
              <a:t>Footwear is vital </a:t>
            </a:r>
          </a:p>
          <a:p>
            <a:r>
              <a:rPr lang="en-US" dirty="0">
                <a:latin typeface="XCCW Joined 15a" panose="03050602040000000000" pitchFamily="66" charset="0"/>
              </a:rPr>
              <a:t>We really need volunteers!</a:t>
            </a:r>
          </a:p>
        </p:txBody>
      </p:sp>
      <p:pic>
        <p:nvPicPr>
          <p:cNvPr id="4100" name="Picture 4" descr="Cathedral - Forest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27" y="3951288"/>
            <a:ext cx="501770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8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728C-E836-4AAC-086C-17839271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365125"/>
            <a:ext cx="10391274" cy="1325563"/>
          </a:xfrm>
        </p:spPr>
        <p:txBody>
          <a:bodyPr/>
          <a:lstStyle/>
          <a:p>
            <a:r>
              <a:rPr lang="en-US" dirty="0">
                <a:latin typeface="XCCW Joined 15a" panose="03050602040000000000" pitchFamily="66" charset="0"/>
              </a:rPr>
              <a:t>Meal Manager</a:t>
            </a:r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93A6E-D373-33CD-13C1-6A9027CD7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XCCW Joined 15a" panose="03050602040000000000" pitchFamily="66" charset="0"/>
              </a:rPr>
              <a:t>Please look through this with your child and plan accordingly </a:t>
            </a:r>
            <a:endParaRPr lang="en-GB" dirty="0">
              <a:latin typeface="XCCW Joined 15a" panose="0305060204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3F5FC6-8682-4C76-1592-D00F9854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36" y="3005138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4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A209F9-3B95-5FF5-BF95-050BA167A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64" y="724793"/>
            <a:ext cx="5792731" cy="477048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2AD82-7C6D-60EA-A185-0822DE7D1F1A}"/>
              </a:ext>
            </a:extLst>
          </p:cNvPr>
          <p:cNvSpPr txBox="1"/>
          <p:nvPr/>
        </p:nvSpPr>
        <p:spPr>
          <a:xfrm>
            <a:off x="287784" y="6311900"/>
            <a:ext cx="11155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https://www.rudyardkiplingprimary.co.uk/assets/Documents/Attachments/School-Uniform-Code-2024-v3.pdf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612E73-1D8A-E956-B86C-AF51A85BD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24793"/>
            <a:ext cx="6053613" cy="29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26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Rock up and Read &amp; Special Mentions Assembly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776411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XCCW Joined 15a" panose="03050602040000000000" pitchFamily="66" charset="0"/>
              </a:rPr>
              <a:t>Friday morning 08:40-09:00 </a:t>
            </a:r>
          </a:p>
          <a:p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Special Mentions: Text sent out a week in advance to invite you along to the </a:t>
            </a:r>
            <a:r>
              <a:rPr lang="en-GB" b="1" u="sng" dirty="0">
                <a:latin typeface="XCCW Joined 15a" panose="03050602040000000000" pitchFamily="66" charset="0"/>
              </a:rPr>
              <a:t>following Friday.</a:t>
            </a:r>
          </a:p>
          <a:p>
            <a:endParaRPr lang="en-GB" b="1" u="sng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Star Badges and Maths Mission certificates also given on Friday</a:t>
            </a:r>
          </a:p>
          <a:p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610" y="3830303"/>
            <a:ext cx="3394672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Joined 15a" panose="03050602040000000000" pitchFamily="66" charset="0"/>
              </a:rPr>
              <a:t>Reading -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76850" cy="4351338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XCCW Joined 15a" panose="03050602040000000000" pitchFamily="66" charset="0"/>
              </a:rPr>
              <a:t>Reading for pleasure </a:t>
            </a:r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 </a:t>
            </a:r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Read at home 3 times a week</a:t>
            </a:r>
            <a:endParaRPr lang="en-GB" dirty="0">
              <a:latin typeface="XCCW Joined 15a" panose="03050602040000000000" pitchFamily="66" charset="0"/>
              <a:sym typeface="Wingdings" panose="05000000000000000000" pitchFamily="2" charset="2"/>
            </a:endParaRPr>
          </a:p>
          <a:p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Record this in your reading record. </a:t>
            </a:r>
          </a:p>
          <a:p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Hand in every few days</a:t>
            </a:r>
          </a:p>
          <a:p>
            <a:r>
              <a:rPr lang="en-GB" dirty="0">
                <a:latin typeface="XCCW Joined 15a" panose="03050602040000000000" pitchFamily="66" charset="0"/>
                <a:sym typeface="Wingdings" panose="05000000000000000000" pitchFamily="2" charset="2"/>
              </a:rPr>
              <a:t>Raffle ticket drawn in special mentions assembly every Friday.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098" t="14507" r="23240" b="10282"/>
          <a:stretch/>
        </p:blipFill>
        <p:spPr>
          <a:xfrm>
            <a:off x="6902494" y="729158"/>
            <a:ext cx="3691933" cy="51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2693-5B0F-71DF-2091-1B0ABBF5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XCCW Joined 15a" panose="03050602040000000000" pitchFamily="66" charset="0"/>
              </a:rPr>
              <a:t>Times Tables </a:t>
            </a:r>
            <a:endParaRPr lang="en-GB" b="1" u="sng" dirty="0">
              <a:latin typeface="XCCW Joined 15a" panose="0305060204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0A1B7-077C-6313-ABF4-FE036149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537" y="1502239"/>
            <a:ext cx="5257800" cy="4932014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XCCW Joined 15a" panose="03050602040000000000" pitchFamily="66" charset="0"/>
              </a:rPr>
              <a:t>When children can recall their times tables, they become more confident, which can help them tackle more challenging maths problems.</a:t>
            </a:r>
          </a:p>
          <a:p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Please continue to practise these at home to secure them</a:t>
            </a:r>
          </a:p>
          <a:p>
            <a:pPr marL="0" indent="0">
              <a:buNone/>
            </a:pPr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The Y4 DfE times table test will be in the week beginning 1</a:t>
            </a:r>
            <a:r>
              <a:rPr lang="en-GB" baseline="30000" dirty="0">
                <a:latin typeface="XCCW Joined 15a" panose="03050602040000000000" pitchFamily="66" charset="0"/>
              </a:rPr>
              <a:t>st</a:t>
            </a:r>
            <a:r>
              <a:rPr lang="en-GB" dirty="0">
                <a:latin typeface="XCCW Joined 15a" panose="03050602040000000000" pitchFamily="66" charset="0"/>
              </a:rPr>
              <a:t> and 13th June. We can disapply </a:t>
            </a:r>
            <a:r>
              <a:rPr lang="en-GB" b="1" dirty="0">
                <a:latin typeface="XCCW Joined 15a" panose="03050602040000000000" pitchFamily="66" charset="0"/>
              </a:rPr>
              <a:t>some</a:t>
            </a:r>
            <a:r>
              <a:rPr lang="en-GB" dirty="0">
                <a:latin typeface="XCCW Joined 15a" panose="03050602040000000000" pitchFamily="66" charset="0"/>
              </a:rPr>
              <a:t> children, but most will have to do it. </a:t>
            </a:r>
          </a:p>
          <a:p>
            <a:endParaRPr lang="en-GB" dirty="0">
              <a:latin typeface="XCCW Joined 15a" panose="03050602040000000000" pitchFamily="66" charset="0"/>
            </a:endParaRPr>
          </a:p>
          <a:p>
            <a:r>
              <a:rPr lang="en-GB" dirty="0">
                <a:latin typeface="XCCW Joined 15a" panose="03050602040000000000" pitchFamily="66" charset="0"/>
              </a:rPr>
              <a:t>Recall facts up to 12x tables. There are 25 questions. There are 6 seconds to answer each question. </a:t>
            </a:r>
          </a:p>
          <a:p>
            <a:endParaRPr lang="en-GB" dirty="0"/>
          </a:p>
        </p:txBody>
      </p:sp>
      <p:pic>
        <p:nvPicPr>
          <p:cNvPr id="3074" name="Picture 2" descr="Times Tables Rock Stars: Play">
            <a:extLst>
              <a:ext uri="{FF2B5EF4-FFF2-40B4-BE49-F238E27FC236}">
                <a16:creationId xmlns:a16="http://schemas.microsoft.com/office/drawing/2014/main" id="{889561B1-376B-EFA9-DF4B-6CA812C2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02" y="1941677"/>
            <a:ext cx="5400583" cy="29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4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8829" cy="4351338"/>
          </a:xfrm>
        </p:spPr>
        <p:txBody>
          <a:bodyPr/>
          <a:lstStyle/>
          <a:p>
            <a:r>
              <a:rPr lang="en-US" dirty="0">
                <a:latin typeface="XCCW Joined 15a" panose="03050602040000000000" pitchFamily="66" charset="0"/>
              </a:rPr>
              <a:t>Rudyard Kipling Primary School and Nursery Newsletter. </a:t>
            </a:r>
          </a:p>
          <a:p>
            <a:r>
              <a:rPr lang="en-US" dirty="0">
                <a:latin typeface="XCCW Joined 15a" panose="03050602040000000000" pitchFamily="66" charset="0"/>
              </a:rPr>
              <a:t>Arbor – Please download the app and sign in. </a:t>
            </a:r>
          </a:p>
          <a:p>
            <a:r>
              <a:rPr lang="en-US" dirty="0">
                <a:latin typeface="XCCW Joined 15a" panose="03050602040000000000" pitchFamily="66" charset="0"/>
              </a:rPr>
              <a:t>Details are available from the office. </a:t>
            </a:r>
          </a:p>
          <a:p>
            <a:r>
              <a:rPr lang="en-US" dirty="0">
                <a:latin typeface="XCCW Joined 15a" panose="03050602040000000000" pitchFamily="66" charset="0"/>
              </a:rPr>
              <a:t>Catch up at the end of the day.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8E20F-27EC-587D-B22F-6A6DEF3D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571" y="3064691"/>
            <a:ext cx="5037194" cy="328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6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DC6086-6DDF-BCF7-EA82-97BA0C3DA701}"/>
              </a:ext>
            </a:extLst>
          </p:cNvPr>
          <p:cNvSpPr txBox="1"/>
          <p:nvPr/>
        </p:nvSpPr>
        <p:spPr>
          <a:xfrm>
            <a:off x="3445568" y="161272"/>
            <a:ext cx="499778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latin typeface="XCCW Joined 15a" panose="03050602040000000000" pitchFamily="66" charset="0"/>
              </a:rPr>
              <a:t>Class Page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9529" y="1154802"/>
            <a:ext cx="10921533" cy="3937174"/>
            <a:chOff x="209529" y="1154802"/>
            <a:chExt cx="10921533" cy="39371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529" y="1154802"/>
              <a:ext cx="4176945" cy="37498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2625" y="1456384"/>
              <a:ext cx="6288437" cy="3635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375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47271"/>
              </p:ext>
            </p:extLst>
          </p:nvPr>
        </p:nvGraphicFramePr>
        <p:xfrm>
          <a:off x="229821" y="109659"/>
          <a:ext cx="11962179" cy="649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092110" imgH="7106268" progId="Word.Document.12">
                  <p:embed/>
                </p:oleObj>
              </mc:Choice>
              <mc:Fallback>
                <p:oleObj name="Document" r:id="rId2" imgW="10092110" imgH="7106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821" y="109659"/>
                        <a:ext cx="11962179" cy="6491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615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XCCW Joined 15a" panose="03050602040000000000" pitchFamily="66" charset="0"/>
              </a:rPr>
              <a:t>Home Learning apps </a:t>
            </a:r>
          </a:p>
        </p:txBody>
      </p:sp>
      <p:pic>
        <p:nvPicPr>
          <p:cNvPr id="1026" name="Picture 2" descr="New Invention Junior School - Spelling">
            <a:extLst>
              <a:ext uri="{FF2B5EF4-FFF2-40B4-BE49-F238E27FC236}">
                <a16:creationId xmlns:a16="http://schemas.microsoft.com/office/drawing/2014/main" id="{6D1C0801-C12E-175C-2E71-97066E37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097" y="1662945"/>
            <a:ext cx="2143124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-Minute Maths - Apps on Google Play">
            <a:extLst>
              <a:ext uri="{FF2B5EF4-FFF2-40B4-BE49-F238E27FC236}">
                <a16:creationId xmlns:a16="http://schemas.microsoft.com/office/drawing/2014/main" id="{4A404783-D674-349D-B00C-58404F0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218" y="1649075"/>
            <a:ext cx="2087641" cy="20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world's best way to learn a language">
            <a:extLst>
              <a:ext uri="{FF2B5EF4-FFF2-40B4-BE49-F238E27FC236}">
                <a16:creationId xmlns:a16="http://schemas.microsoft.com/office/drawing/2014/main" id="{33AA8CE6-C22E-32AF-DEF9-1EE24CD9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00" y="16490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und Hill Primary School - Times ...">
            <a:extLst>
              <a:ext uri="{FF2B5EF4-FFF2-40B4-BE49-F238E27FC236}">
                <a16:creationId xmlns:a16="http://schemas.microsoft.com/office/drawing/2014/main" id="{5967D753-903E-F905-FE68-95613AF8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" y="1662946"/>
            <a:ext cx="2664626" cy="20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hould you use Google Classroom? – UAF ...">
            <a:extLst>
              <a:ext uri="{FF2B5EF4-FFF2-40B4-BE49-F238E27FC236}">
                <a16:creationId xmlns:a16="http://schemas.microsoft.com/office/drawing/2014/main" id="{F1761BA8-0780-933B-33D7-A259D5B9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34" y="16629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CA5925-53AF-8443-3179-8E9E0EBD98EC}"/>
              </a:ext>
            </a:extLst>
          </p:cNvPr>
          <p:cNvSpPr txBox="1"/>
          <p:nvPr/>
        </p:nvSpPr>
        <p:spPr>
          <a:xfrm>
            <a:off x="497149" y="4030462"/>
            <a:ext cx="1035251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XCCW Joined 15a" panose="03050602040000000000" pitchFamily="66" charset="0"/>
              </a:rPr>
              <a:t>TTRS; Spelling Shed; Google Classroom: </a:t>
            </a:r>
          </a:p>
          <a:p>
            <a:r>
              <a:rPr lang="en-US" sz="2800" dirty="0">
                <a:latin typeface="XCCW Joined 15a" panose="03050602040000000000" pitchFamily="66" charset="0"/>
              </a:rPr>
              <a:t>Logins: </a:t>
            </a:r>
            <a:r>
              <a:rPr lang="en-US" sz="2800" dirty="0" err="1">
                <a:latin typeface="XCCW Joined 15a" panose="03050602040000000000" pitchFamily="66" charset="0"/>
              </a:rPr>
              <a:t>surnam</a:t>
            </a:r>
            <a:r>
              <a:rPr lang="en-US" sz="2800" dirty="0">
                <a:latin typeface="XCCW Joined 15a" panose="03050602040000000000" pitchFamily="66" charset="0"/>
              </a:rPr>
              <a:t>:@rkps.me</a:t>
            </a:r>
          </a:p>
          <a:p>
            <a:r>
              <a:rPr lang="en-US" sz="2800" dirty="0">
                <a:latin typeface="XCCW Joined 15a" panose="03050602040000000000" pitchFamily="66" charset="0"/>
              </a:rPr>
              <a:t>Password: words123</a:t>
            </a:r>
          </a:p>
          <a:p>
            <a:endParaRPr lang="en-US" sz="2800" dirty="0">
              <a:latin typeface="XCCW Joined 15a" panose="03050602040000000000" pitchFamily="66" charset="0"/>
            </a:endParaRPr>
          </a:p>
          <a:p>
            <a:r>
              <a:rPr lang="en-US" sz="2800" dirty="0">
                <a:latin typeface="XCCW Joined 15a" panose="03050602040000000000" pitchFamily="66" charset="0"/>
              </a:rPr>
              <a:t>Duolingo; White Rose 1minute maths: Free Apps</a:t>
            </a:r>
            <a:endParaRPr lang="en-GB" sz="2800" dirty="0">
              <a:latin typeface="XCCW Joined 15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3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Boy at the Back of the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751" y="2779664"/>
            <a:ext cx="2544553" cy="39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246248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English</a:t>
            </a:r>
            <a:r>
              <a:rPr lang="en-GB" dirty="0">
                <a:latin typeface="XCCW Joined 15a" panose="03050602040000000000" pitchFamily="66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793" y="1786597"/>
            <a:ext cx="796158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Kapok Tree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3200" dirty="0"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Boy at the Back of the Class</a:t>
            </a:r>
            <a:endParaRPr lang="en-GB" sz="4000" dirty="0"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Yr 4 Whole Class Reading The Great Kapok Tree - The Teach 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92" y="335471"/>
            <a:ext cx="2579989" cy="328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4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Maths</a:t>
            </a:r>
            <a:endParaRPr lang="en-GB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6159"/>
          <a:stretch/>
        </p:blipFill>
        <p:spPr>
          <a:xfrm>
            <a:off x="838200" y="1893346"/>
            <a:ext cx="10554197" cy="24312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49938" y="5276719"/>
            <a:ext cx="873071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XCCW Joined 15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Maths Mission &amp; TTRS - Friday</a:t>
            </a:r>
            <a:endParaRPr lang="en-GB" sz="4000" dirty="0">
              <a:latin typeface="XCCW Joined 15a" panose="030506020400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9750" cy="4351338"/>
          </a:xfrm>
        </p:spPr>
        <p:txBody>
          <a:bodyPr/>
          <a:lstStyle/>
          <a:p>
            <a:r>
              <a:rPr lang="en-GB" dirty="0">
                <a:latin typeface="XCCW Joined 15a" panose="03050602040000000000" pitchFamily="66" charset="0"/>
              </a:rPr>
              <a:t>Reading for Pleasure</a:t>
            </a:r>
          </a:p>
          <a:p>
            <a:r>
              <a:rPr lang="en-GB" dirty="0">
                <a:latin typeface="XCCW Joined 15a" panose="03050602040000000000" pitchFamily="66" charset="0"/>
              </a:rPr>
              <a:t>Exciting texts</a:t>
            </a:r>
          </a:p>
          <a:p>
            <a:r>
              <a:rPr lang="en-GB" dirty="0">
                <a:latin typeface="XCCW Joined 15a" panose="03050602040000000000" pitchFamily="66" charset="0"/>
              </a:rPr>
              <a:t>Understanding different characteristics of the text using VIPERS.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37" t="6286" r="15653" b="5392"/>
          <a:stretch/>
        </p:blipFill>
        <p:spPr>
          <a:xfrm>
            <a:off x="7570563" y="160288"/>
            <a:ext cx="3429000" cy="647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7508"/>
            <a:ext cx="7060324" cy="4351338"/>
          </a:xfrm>
        </p:spPr>
        <p:txBody>
          <a:bodyPr/>
          <a:lstStyle/>
          <a:p>
            <a:pPr lvl="0"/>
            <a:r>
              <a:rPr lang="en-GB" dirty="0">
                <a:latin typeface="XCCW Joined 15a" panose="03050602040000000000" pitchFamily="66" charset="0"/>
              </a:rPr>
              <a:t>Exploring patterns </a:t>
            </a:r>
          </a:p>
          <a:p>
            <a:pPr lvl="0"/>
            <a:r>
              <a:rPr lang="en-GB" dirty="0">
                <a:latin typeface="XCCW Joined 15a" panose="03050602040000000000" pitchFamily="66" charset="0"/>
              </a:rPr>
              <a:t>Focus artist: Kandinsky</a:t>
            </a:r>
          </a:p>
          <a:p>
            <a:pPr lvl="0"/>
            <a:endParaRPr lang="en-GB" dirty="0">
              <a:latin typeface="XCCW Joined 15a" panose="03050602040000000000" pitchFamily="66" charset="0"/>
            </a:endParaRPr>
          </a:p>
          <a:p>
            <a:pPr lvl="0"/>
            <a:r>
              <a:rPr lang="en-GB" dirty="0">
                <a:latin typeface="XCCW Joined 15a" panose="03050602040000000000" pitchFamily="66" charset="0"/>
              </a:rPr>
              <a:t>Rainforest patterns</a:t>
            </a:r>
          </a:p>
          <a:p>
            <a:pPr lvl="0"/>
            <a:endParaRPr lang="en-GB" dirty="0">
              <a:latin typeface="XCCW Joined 15a" panose="03050602040000000000" pitchFamily="66" charset="0"/>
            </a:endParaRPr>
          </a:p>
        </p:txBody>
      </p:sp>
      <p:pic>
        <p:nvPicPr>
          <p:cNvPr id="4" name="Picture 2" descr="Rainforest Pattern Vectors - Download Free High-Quality Vectors from  Freepik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87" y="3647763"/>
            <a:ext cx="3858868" cy="256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ssily Kandinsky: Pioneering the Abstract Art Movement – The Trumpet Shop  Vintage Pr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68" y="486077"/>
            <a:ext cx="4572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8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Computing</a:t>
            </a:r>
            <a:r>
              <a:rPr lang="en-GB" b="1" u="sn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11190" cy="4351338"/>
          </a:xfrm>
        </p:spPr>
        <p:txBody>
          <a:bodyPr/>
          <a:lstStyle/>
          <a:p>
            <a:pPr lvl="0"/>
            <a:r>
              <a:rPr lang="en-GB" dirty="0">
                <a:latin typeface="XCCW Joined 15a" panose="03050602040000000000" pitchFamily="66" charset="0"/>
              </a:rPr>
              <a:t>Times Tables practice</a:t>
            </a:r>
          </a:p>
          <a:p>
            <a:pPr lvl="0"/>
            <a:endParaRPr lang="en-GB" dirty="0">
              <a:latin typeface="XCCW Joined 15a" panose="03050602040000000000" pitchFamily="66" charset="0"/>
            </a:endParaRPr>
          </a:p>
          <a:p>
            <a:pPr lvl="0"/>
            <a:r>
              <a:rPr lang="en-GB" dirty="0">
                <a:latin typeface="XCCW Joined 15a" panose="03050602040000000000" pitchFamily="66" charset="0"/>
              </a:rPr>
              <a:t>Coding</a:t>
            </a:r>
          </a:p>
          <a:p>
            <a:pPr marL="0" lvl="0" indent="0">
              <a:buNone/>
            </a:pPr>
            <a:endParaRPr lang="en-GB" dirty="0">
              <a:latin typeface="XCCW Joined 15a" panose="03050602040000000000" pitchFamily="66" charset="0"/>
            </a:endParaRPr>
          </a:p>
          <a:p>
            <a:pPr lvl="0"/>
            <a:r>
              <a:rPr lang="en-GB" dirty="0">
                <a:latin typeface="XCCW Joined 15a" panose="03050602040000000000" pitchFamily="66" charset="0"/>
              </a:rPr>
              <a:t>E-Safety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12906"/>
            <a:ext cx="5420480" cy="305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5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920656" cy="4351338"/>
          </a:xfrm>
        </p:spPr>
        <p:txBody>
          <a:bodyPr/>
          <a:lstStyle/>
          <a:p>
            <a:pPr lvl="0"/>
            <a:r>
              <a:rPr lang="en-GB" dirty="0">
                <a:latin typeface="XCCW Joined 15a" panose="03050602040000000000" pitchFamily="66" charset="0"/>
              </a:rPr>
              <a:t>Buddhism</a:t>
            </a:r>
          </a:p>
          <a:p>
            <a:pPr lvl="0"/>
            <a:endParaRPr lang="en-GB" dirty="0">
              <a:latin typeface="XCCW Joined 15a" panose="03050602040000000000" pitchFamily="66" charset="0"/>
            </a:endParaRPr>
          </a:p>
          <a:p>
            <a:pPr lvl="0"/>
            <a:r>
              <a:rPr lang="en-GB" dirty="0">
                <a:latin typeface="XCCW Joined 15a" panose="03050602040000000000" pitchFamily="66" charset="0"/>
              </a:rPr>
              <a:t>Identity and Belonging</a:t>
            </a:r>
          </a:p>
          <a:p>
            <a:pPr lvl="0"/>
            <a:endParaRPr lang="en-GB" dirty="0">
              <a:latin typeface="XCCW Joined 15a" panose="03050602040000000000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200649"/>
            <a:ext cx="5164558" cy="331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dirty="0">
              <a:latin typeface="XCCW Joined 15a" panose="03050602040000000000" pitchFamily="66" charset="0"/>
            </a:endParaRPr>
          </a:p>
        </p:txBody>
      </p:sp>
      <p:pic>
        <p:nvPicPr>
          <p:cNvPr id="2050" name="Picture 2" descr="Buddhist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56" y="365125"/>
            <a:ext cx="3553044" cy="35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dentity and Belonging - Mind metaphors: English and Psychology col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53" y="3338513"/>
            <a:ext cx="2381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XCCW Joined 15a" panose="03050602040000000000" pitchFamily="66" charset="0"/>
              </a:rPr>
              <a:t>PSHE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846"/>
            <a:ext cx="7769772" cy="4351338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 </a:t>
            </a:r>
            <a:r>
              <a:rPr lang="en-GB" sz="3600" dirty="0">
                <a:latin typeface="XCCW Joined 15a" panose="03050602040000000000" pitchFamily="66" charset="0"/>
              </a:rPr>
              <a:t>Dealing with change</a:t>
            </a:r>
          </a:p>
          <a:p>
            <a:pPr lvl="0"/>
            <a:r>
              <a:rPr lang="en-GB" sz="3600" dirty="0">
                <a:latin typeface="XCCW Joined 15a" panose="03050602040000000000" pitchFamily="66" charset="0"/>
              </a:rPr>
              <a:t>Global citizenship</a:t>
            </a:r>
          </a:p>
          <a:p>
            <a:pPr lvl="0"/>
            <a:r>
              <a:rPr lang="en-GB" sz="3600" dirty="0">
                <a:latin typeface="XCCW Joined 15a" panose="03050602040000000000" pitchFamily="66" charset="0"/>
              </a:rPr>
              <a:t>Relationships</a:t>
            </a:r>
          </a:p>
          <a:p>
            <a:pPr lvl="0"/>
            <a:r>
              <a:rPr lang="en-GB" sz="3600" dirty="0">
                <a:latin typeface="XCCW Joined 15a" panose="03050602040000000000" pitchFamily="66" charset="0"/>
              </a:rPr>
              <a:t>Good to be me</a:t>
            </a:r>
            <a:endParaRPr lang="en-GB" sz="3600" dirty="0"/>
          </a:p>
          <a:p>
            <a:endParaRPr lang="en-GB" dirty="0">
              <a:latin typeface="XCCW Joined 15a" panose="03050602040000000000" pitchFamily="66" charset="0"/>
            </a:endParaRPr>
          </a:p>
        </p:txBody>
      </p:sp>
      <p:pic>
        <p:nvPicPr>
          <p:cNvPr id="2050" name="Picture 2" descr="PSHE - Manor Beac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14" y="4445814"/>
            <a:ext cx="6285186" cy="24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0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408</Words>
  <Application>Microsoft Office PowerPoint</Application>
  <PresentationFormat>Widescreen</PresentationFormat>
  <Paragraphs>88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XCCW Joined 15a</vt:lpstr>
      <vt:lpstr>Office Theme</vt:lpstr>
      <vt:lpstr>Document</vt:lpstr>
      <vt:lpstr>Summer information 2026</vt:lpstr>
      <vt:lpstr>PowerPoint Presentation</vt:lpstr>
      <vt:lpstr>English </vt:lpstr>
      <vt:lpstr>Maths</vt:lpstr>
      <vt:lpstr>Reading</vt:lpstr>
      <vt:lpstr>Art</vt:lpstr>
      <vt:lpstr>Computing </vt:lpstr>
      <vt:lpstr>RE</vt:lpstr>
      <vt:lpstr>PSHE</vt:lpstr>
      <vt:lpstr>Music </vt:lpstr>
      <vt:lpstr>PE</vt:lpstr>
      <vt:lpstr>Forest School</vt:lpstr>
      <vt:lpstr>Meal Manager</vt:lpstr>
      <vt:lpstr>PowerPoint Presentation</vt:lpstr>
      <vt:lpstr>Rock up and Read &amp; Special Mentions Assembly </vt:lpstr>
      <vt:lpstr>Reading - Home</vt:lpstr>
      <vt:lpstr>Times Tables </vt:lpstr>
      <vt:lpstr>Communication </vt:lpstr>
      <vt:lpstr>PowerPoint Presentation</vt:lpstr>
      <vt:lpstr>Home Learning apps </vt:lpstr>
    </vt:vector>
  </TitlesOfParts>
  <Company>Rudyard Kipling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Meet the Teacher 2024/25</dc:title>
  <dc:creator>Stephen Jones</dc:creator>
  <cp:lastModifiedBy>Niall Wynne</cp:lastModifiedBy>
  <cp:revision>57</cp:revision>
  <dcterms:created xsi:type="dcterms:W3CDTF">2024-09-05T15:38:56Z</dcterms:created>
  <dcterms:modified xsi:type="dcterms:W3CDTF">2026-04-27T14:58:19Z</dcterms:modified>
</cp:coreProperties>
</file>