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563C-9D51-4339-9B21-99BED324CA6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36B-546F-4FFF-97EF-D0C21260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20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563C-9D51-4339-9B21-99BED324CA6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36B-546F-4FFF-97EF-D0C21260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4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563C-9D51-4339-9B21-99BED324CA6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36B-546F-4FFF-97EF-D0C21260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8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563C-9D51-4339-9B21-99BED324CA6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36B-546F-4FFF-97EF-D0C21260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9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563C-9D51-4339-9B21-99BED324CA6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36B-546F-4FFF-97EF-D0C21260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5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563C-9D51-4339-9B21-99BED324CA6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36B-546F-4FFF-97EF-D0C21260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23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563C-9D51-4339-9B21-99BED324CA6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36B-546F-4FFF-97EF-D0C21260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563C-9D51-4339-9B21-99BED324CA6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36B-546F-4FFF-97EF-D0C21260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4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563C-9D51-4339-9B21-99BED324CA6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36B-546F-4FFF-97EF-D0C21260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3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563C-9D51-4339-9B21-99BED324CA6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36B-546F-4FFF-97EF-D0C21260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563C-9D51-4339-9B21-99BED324CA6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636B-546F-4FFF-97EF-D0C21260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563C-9D51-4339-9B21-99BED324CA6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636B-546F-4FFF-97EF-D0C212601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8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96" t="5572" r="3176" b="3884"/>
          <a:stretch/>
        </p:blipFill>
        <p:spPr>
          <a:xfrm>
            <a:off x="2811965" y="0"/>
            <a:ext cx="6568069" cy="68997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07580" y="1226633"/>
            <a:ext cx="8396869" cy="299266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XCCW Joined 15a" panose="03050602040000000000" pitchFamily="66" charset="0"/>
              </a:rPr>
              <a:t>Year 4 Topic Chat Spring </a:t>
            </a:r>
            <a:r>
              <a:rPr lang="en-GB" sz="3200" dirty="0" smtClean="0">
                <a:solidFill>
                  <a:schemeClr val="tx1"/>
                </a:solidFill>
                <a:latin typeface="XCCW Joined 15a" panose="03050602040000000000" pitchFamily="66" charset="0"/>
              </a:rPr>
              <a:t>2024</a:t>
            </a:r>
            <a:endParaRPr lang="en-GB" sz="3200" dirty="0" smtClean="0">
              <a:solidFill>
                <a:schemeClr val="tx1"/>
              </a:solidFill>
              <a:latin typeface="XCCW Joined 15a" panose="03050602040000000000" pitchFamily="66" charset="0"/>
            </a:endParaRPr>
          </a:p>
          <a:p>
            <a:pPr algn="ctr"/>
            <a:endParaRPr lang="en-GB" sz="3200" dirty="0">
              <a:solidFill>
                <a:schemeClr val="tx1"/>
              </a:solidFill>
              <a:latin typeface="XCCW Joined 15a" panose="03050602040000000000" pitchFamily="66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XCCW Joined 15a" panose="03050602040000000000" pitchFamily="66" charset="0"/>
              </a:rPr>
              <a:t>Viva Latina America</a:t>
            </a:r>
            <a:endParaRPr lang="en-GB" sz="3200" dirty="0">
              <a:solidFill>
                <a:schemeClr val="tx1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4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395287"/>
            <a:ext cx="771525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8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96" t="5572" r="3176" b="3884"/>
          <a:stretch/>
        </p:blipFill>
        <p:spPr>
          <a:xfrm>
            <a:off x="2811965" y="0"/>
            <a:ext cx="6568069" cy="68997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1661" y="457225"/>
            <a:ext cx="5325186" cy="222066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XCCW Joined 15a" panose="03050602040000000000" pitchFamily="66" charset="0"/>
              </a:rPr>
              <a:t>Stunning Start – </a:t>
            </a:r>
            <a:r>
              <a:rPr lang="en-GB" sz="3200" dirty="0" smtClean="0">
                <a:solidFill>
                  <a:schemeClr val="tx1"/>
                </a:solidFill>
                <a:latin typeface="XCCW Joined 15a" panose="03050602040000000000" pitchFamily="66" charset="0"/>
              </a:rPr>
              <a:t>Chocolate </a:t>
            </a:r>
            <a:r>
              <a:rPr lang="en-GB" sz="3200" dirty="0" smtClean="0">
                <a:solidFill>
                  <a:schemeClr val="tx1"/>
                </a:solidFill>
                <a:latin typeface="XCCW Joined 15a" panose="03050602040000000000" pitchFamily="66" charset="0"/>
              </a:rPr>
              <a:t>Drink Making</a:t>
            </a:r>
            <a:endParaRPr lang="en-GB" sz="3200" dirty="0">
              <a:solidFill>
                <a:schemeClr val="tx1"/>
              </a:solidFill>
              <a:latin typeface="XCCW Joined 15a" panose="0305060204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5998" y="457225"/>
            <a:ext cx="5551715" cy="222066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XCCW Joined 15a" panose="03050602040000000000" pitchFamily="66" charset="0"/>
              </a:rPr>
              <a:t>Marvellous Middle – School Trip (to La Choza, currently being organised)</a:t>
            </a:r>
            <a:endParaRPr lang="en-GB" sz="2800" dirty="0">
              <a:solidFill>
                <a:schemeClr val="tx1"/>
              </a:solidFill>
              <a:latin typeface="XCCW Joined 15a" panose="03050602040000000000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53" y="2907501"/>
            <a:ext cx="5671403" cy="332229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XCCW Joined 15a" panose="03050602040000000000" pitchFamily="66" charset="0"/>
              </a:rPr>
              <a:t>Fabulous Finish – Create a temple for D&amp;T and create Mayan </a:t>
            </a:r>
            <a:r>
              <a:rPr lang="en-GB" sz="3200" dirty="0" smtClean="0">
                <a:solidFill>
                  <a:schemeClr val="tx1"/>
                </a:solidFill>
                <a:latin typeface="XCCW Joined 15a" panose="03050602040000000000" pitchFamily="66" charset="0"/>
              </a:rPr>
              <a:t>headdresses</a:t>
            </a:r>
            <a:endParaRPr lang="en-GB" sz="3200" dirty="0">
              <a:solidFill>
                <a:schemeClr val="tx1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6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6" t="5572" r="3176" b="3884"/>
          <a:stretch/>
        </p:blipFill>
        <p:spPr>
          <a:xfrm>
            <a:off x="927463" y="1"/>
            <a:ext cx="1028046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780" y="1694996"/>
            <a:ext cx="9559834" cy="4956175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200" dirty="0">
                <a:latin typeface="XCCW Joined 15a" panose="03050602040000000000" pitchFamily="66" charset="0"/>
              </a:rPr>
              <a:t>Homework is still applicable, the expectation is for children to </a:t>
            </a:r>
            <a:br>
              <a:rPr lang="en-GB" sz="3200" dirty="0">
                <a:latin typeface="XCCW Joined 15a" panose="03050602040000000000" pitchFamily="66" charset="0"/>
              </a:rPr>
            </a:br>
            <a:r>
              <a:rPr lang="en-GB" sz="3200" dirty="0">
                <a:latin typeface="XCCW Joined 15a" panose="03050602040000000000" pitchFamily="66" charset="0"/>
              </a:rPr>
              <a:t>practice:</a:t>
            </a:r>
          </a:p>
          <a:p>
            <a:pPr>
              <a:lnSpc>
                <a:spcPct val="120000"/>
              </a:lnSpc>
            </a:pPr>
            <a:r>
              <a:rPr lang="en-GB" sz="3200" b="1" dirty="0">
                <a:latin typeface="XCCW Joined 15a" panose="03050602040000000000" pitchFamily="66" charset="0"/>
              </a:rPr>
              <a:t>Reading - </a:t>
            </a:r>
            <a:r>
              <a:rPr lang="en-GB" sz="3200" dirty="0">
                <a:latin typeface="XCCW Joined 15a" panose="03050602040000000000" pitchFamily="66" charset="0"/>
              </a:rPr>
              <a:t>Reading diaries need to be filled out for children to </a:t>
            </a:r>
            <a:br>
              <a:rPr lang="en-GB" sz="3200" dirty="0">
                <a:latin typeface="XCCW Joined 15a" panose="03050602040000000000" pitchFamily="66" charset="0"/>
              </a:rPr>
            </a:br>
            <a:r>
              <a:rPr lang="en-GB" sz="3200" dirty="0">
                <a:latin typeface="XCCW Joined 15a" panose="03050602040000000000" pitchFamily="66" charset="0"/>
              </a:rPr>
              <a:t>progress on the blast off scale and to be entered into the </a:t>
            </a:r>
            <a:br>
              <a:rPr lang="en-GB" sz="3200" dirty="0">
                <a:latin typeface="XCCW Joined 15a" panose="03050602040000000000" pitchFamily="66" charset="0"/>
              </a:rPr>
            </a:br>
            <a:r>
              <a:rPr lang="en-GB" sz="3200" dirty="0">
                <a:latin typeface="XCCW Joined 15a" panose="03050602040000000000" pitchFamily="66" charset="0"/>
              </a:rPr>
              <a:t>raffle.  </a:t>
            </a:r>
          </a:p>
          <a:p>
            <a:pPr>
              <a:lnSpc>
                <a:spcPct val="120000"/>
              </a:lnSpc>
            </a:pPr>
            <a:r>
              <a:rPr lang="en-GB" sz="3200" b="1" dirty="0">
                <a:latin typeface="XCCW Joined 15a" panose="03050602040000000000" pitchFamily="66" charset="0"/>
              </a:rPr>
              <a:t>Spellings</a:t>
            </a:r>
            <a:r>
              <a:rPr lang="en-GB" sz="3200" dirty="0">
                <a:latin typeface="XCCW Joined 15a" panose="03050602040000000000" pitchFamily="66" charset="0"/>
              </a:rPr>
              <a:t> - Children are to practice common exception and </a:t>
            </a:r>
            <a:br>
              <a:rPr lang="en-GB" sz="3200" dirty="0">
                <a:latin typeface="XCCW Joined 15a" panose="03050602040000000000" pitchFamily="66" charset="0"/>
              </a:rPr>
            </a:br>
            <a:r>
              <a:rPr lang="en-GB" sz="3200" dirty="0">
                <a:latin typeface="XCCW Joined 15a" panose="03050602040000000000" pitchFamily="66" charset="0"/>
              </a:rPr>
              <a:t>spelling words. </a:t>
            </a:r>
          </a:p>
          <a:p>
            <a:pPr>
              <a:lnSpc>
                <a:spcPct val="120000"/>
              </a:lnSpc>
            </a:pPr>
            <a:r>
              <a:rPr lang="en-GB" sz="3200" b="1" dirty="0">
                <a:latin typeface="XCCW Joined 15a" panose="03050602040000000000" pitchFamily="66" charset="0"/>
              </a:rPr>
              <a:t>Times tables - </a:t>
            </a:r>
            <a:r>
              <a:rPr lang="en-GB" sz="3200" dirty="0">
                <a:latin typeface="XCCW Joined 15a" panose="03050602040000000000" pitchFamily="66" charset="0"/>
              </a:rPr>
              <a:t>Each child has a </a:t>
            </a:r>
            <a:r>
              <a:rPr lang="en-GB" sz="3200" b="1" dirty="0" smtClean="0">
                <a:latin typeface="XCCW Joined 15a" panose="03050602040000000000" pitchFamily="66" charset="0"/>
              </a:rPr>
              <a:t>Times Table </a:t>
            </a:r>
            <a:r>
              <a:rPr lang="en-GB" sz="3200" b="1" dirty="0" err="1" smtClean="0">
                <a:latin typeface="XCCW Joined 15a" panose="03050602040000000000" pitchFamily="66" charset="0"/>
              </a:rPr>
              <a:t>Rockstars</a:t>
            </a:r>
            <a:r>
              <a:rPr lang="en-GB" sz="3200" dirty="0" smtClean="0">
                <a:latin typeface="XCCW Joined 15a" panose="03050602040000000000" pitchFamily="66" charset="0"/>
              </a:rPr>
              <a:t> </a:t>
            </a:r>
            <a:r>
              <a:rPr lang="en-GB" sz="3200" dirty="0">
                <a:latin typeface="XCCW Joined 15a" panose="03050602040000000000" pitchFamily="66" charset="0"/>
              </a:rPr>
              <a:t>account and login. </a:t>
            </a:r>
          </a:p>
          <a:p>
            <a:pPr>
              <a:lnSpc>
                <a:spcPct val="120000"/>
              </a:lnSpc>
            </a:pPr>
            <a:r>
              <a:rPr lang="en-GB" sz="3200" dirty="0">
                <a:latin typeface="XCCW Joined 15a" panose="03050602040000000000" pitchFamily="66" charset="0"/>
              </a:rPr>
              <a:t>There is a times tables test for year 4 children, so it is vital </a:t>
            </a:r>
            <a:r>
              <a:rPr lang="en-GB" sz="3200" dirty="0" smtClean="0">
                <a:latin typeface="XCCW Joined 15a" panose="03050602040000000000" pitchFamily="66" charset="0"/>
              </a:rPr>
              <a:t>they </a:t>
            </a:r>
            <a:r>
              <a:rPr lang="en-GB" sz="3200" dirty="0">
                <a:latin typeface="XCCW Joined 15a" panose="03050602040000000000" pitchFamily="66" charset="0"/>
              </a:rPr>
              <a:t>are practicing. (Times tables underpin so much of </a:t>
            </a:r>
            <a:r>
              <a:rPr lang="en-GB" sz="3200" dirty="0" smtClean="0">
                <a:latin typeface="XCCW Joined 15a" panose="03050602040000000000" pitchFamily="66" charset="0"/>
              </a:rPr>
              <a:t>learning </a:t>
            </a:r>
            <a:r>
              <a:rPr lang="en-GB" sz="3200" dirty="0">
                <a:latin typeface="XCCW Joined 15a" panose="03050602040000000000" pitchFamily="66" charset="0"/>
              </a:rPr>
              <a:t>in Maths, so please do encourage children to </a:t>
            </a:r>
            <a:r>
              <a:rPr lang="en-GB" sz="3200" dirty="0" smtClean="0">
                <a:latin typeface="XCCW Joined 15a" panose="03050602040000000000" pitchFamily="66" charset="0"/>
              </a:rPr>
              <a:t>become </a:t>
            </a:r>
            <a:r>
              <a:rPr lang="en-GB" sz="3200" dirty="0">
                <a:latin typeface="XCCW Joined 15a" panose="03050602040000000000" pitchFamily="66" charset="0"/>
              </a:rPr>
              <a:t>fluent). </a:t>
            </a:r>
          </a:p>
          <a:p>
            <a:pPr>
              <a:lnSpc>
                <a:spcPct val="120000"/>
              </a:lnSpc>
            </a:pPr>
            <a:r>
              <a:rPr lang="en-GB" sz="3200" b="1" dirty="0">
                <a:latin typeface="XCCW Joined 15a" panose="03050602040000000000" pitchFamily="66" charset="0"/>
              </a:rPr>
              <a:t>Take home tasks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287780" y="533352"/>
            <a:ext cx="9559834" cy="62829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XCCW Joined 15a" panose="03050602040000000000" pitchFamily="66" charset="0"/>
              </a:rPr>
              <a:t>Homework</a:t>
            </a:r>
            <a:endParaRPr lang="en-GB" sz="3200" dirty="0">
              <a:solidFill>
                <a:schemeClr val="tx1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6" t="5572" r="3176" b="3884"/>
          <a:stretch/>
        </p:blipFill>
        <p:spPr>
          <a:xfrm>
            <a:off x="927463" y="1"/>
            <a:ext cx="1028046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63" y="1172481"/>
            <a:ext cx="10280468" cy="4869089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>
                <a:latin typeface="XCCW Joined 15a" panose="03050602040000000000" pitchFamily="66" charset="0"/>
              </a:rPr>
              <a:t>Uniform</a:t>
            </a:r>
          </a:p>
          <a:p>
            <a:r>
              <a:rPr lang="en-GB" dirty="0">
                <a:latin typeface="XCCW Joined 15a" panose="03050602040000000000" pitchFamily="66" charset="0"/>
              </a:rPr>
              <a:t>Staff will be checking uniform regularly, please ensure your </a:t>
            </a:r>
            <a:r>
              <a:rPr lang="en-GB" dirty="0" smtClean="0">
                <a:latin typeface="XCCW Joined 15a" panose="03050602040000000000" pitchFamily="66" charset="0"/>
              </a:rPr>
              <a:t>child </a:t>
            </a:r>
            <a:r>
              <a:rPr lang="en-GB" dirty="0">
                <a:latin typeface="XCCW Joined 15a" panose="03050602040000000000" pitchFamily="66" charset="0"/>
              </a:rPr>
              <a:t>has the correct school uniform daily. </a:t>
            </a:r>
          </a:p>
          <a:p>
            <a:pPr marL="0" indent="0">
              <a:buNone/>
            </a:pPr>
            <a:r>
              <a:rPr lang="en-GB" b="1" u="sng" dirty="0">
                <a:latin typeface="XCCW Joined 15a" panose="03050602040000000000" pitchFamily="66" charset="0"/>
              </a:rPr>
              <a:t>PE</a:t>
            </a:r>
          </a:p>
          <a:p>
            <a:r>
              <a:rPr lang="en-GB" dirty="0">
                <a:latin typeface="XCCW Joined 15a" panose="03050602040000000000" pitchFamily="66" charset="0"/>
              </a:rPr>
              <a:t>Please ensure your child has their PE kit </a:t>
            </a:r>
            <a:r>
              <a:rPr lang="en-GB" dirty="0" smtClean="0">
                <a:latin typeface="XCCW Joined 15a" panose="03050602040000000000" pitchFamily="66" charset="0"/>
              </a:rPr>
              <a:t>in school</a:t>
            </a:r>
            <a:r>
              <a:rPr lang="en-GB" dirty="0">
                <a:latin typeface="XCCW Joined 15a" panose="03050602040000000000" pitchFamily="66" charset="0"/>
              </a:rPr>
              <a:t>. PE days </a:t>
            </a:r>
            <a:r>
              <a:rPr lang="en-GB" dirty="0" smtClean="0">
                <a:latin typeface="XCCW Joined 15a" panose="03050602040000000000" pitchFamily="66" charset="0"/>
              </a:rPr>
              <a:t>are</a:t>
            </a:r>
            <a:r>
              <a:rPr lang="en-GB" dirty="0" smtClean="0">
                <a:latin typeface="XCCW Joined 15a" panose="03050602040000000000" pitchFamily="66" charset="0"/>
              </a:rPr>
              <a:t>: Mandela </a:t>
            </a:r>
            <a:r>
              <a:rPr lang="en-GB" dirty="0">
                <a:latin typeface="XCCW Joined 15a" panose="03050602040000000000" pitchFamily="66" charset="0"/>
              </a:rPr>
              <a:t>Class - Monday </a:t>
            </a:r>
            <a:r>
              <a:rPr lang="en-GB" dirty="0" smtClean="0">
                <a:latin typeface="XCCW Joined 15a" panose="03050602040000000000" pitchFamily="66" charset="0"/>
              </a:rPr>
              <a:t>– swimming/ gymnastics</a:t>
            </a:r>
            <a:endParaRPr lang="en-GB" dirty="0">
              <a:latin typeface="XCCW Joined 15a" panose="03050602040000000000" pitchFamily="66" charset="0"/>
            </a:endParaRPr>
          </a:p>
          <a:p>
            <a:pPr marL="0" indent="0">
              <a:buNone/>
            </a:pPr>
            <a:r>
              <a:rPr lang="en-GB" b="1" u="sng" dirty="0">
                <a:latin typeface="XCCW Joined 15a" panose="03050602040000000000" pitchFamily="66" charset="0"/>
              </a:rPr>
              <a:t>Toys</a:t>
            </a:r>
          </a:p>
          <a:p>
            <a:r>
              <a:rPr lang="en-GB" dirty="0">
                <a:latin typeface="XCCW Joined 15a" panose="03050602040000000000" pitchFamily="66" charset="0"/>
              </a:rPr>
              <a:t>Please discourage your child from bringing in toys. Children who require fiddle toys </a:t>
            </a:r>
            <a:r>
              <a:rPr lang="en-GB" dirty="0" smtClean="0">
                <a:latin typeface="XCCW Joined 15a" panose="03050602040000000000" pitchFamily="66" charset="0"/>
              </a:rPr>
              <a:t>for reasons </a:t>
            </a:r>
            <a:r>
              <a:rPr lang="en-GB" dirty="0">
                <a:latin typeface="XCCW Joined 15a" panose="03050602040000000000" pitchFamily="66" charset="0"/>
              </a:rPr>
              <a:t>discussed with school is different.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767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219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XCCW Joined 15a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Rudyard Kipling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Niall Wynne</dc:creator>
  <cp:lastModifiedBy>Stephen Jones</cp:lastModifiedBy>
  <cp:revision>8</cp:revision>
  <dcterms:created xsi:type="dcterms:W3CDTF">2022-01-07T15:43:39Z</dcterms:created>
  <dcterms:modified xsi:type="dcterms:W3CDTF">2024-01-17T17:14:11Z</dcterms:modified>
</cp:coreProperties>
</file>