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4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0262A-9373-4E3E-91EA-A3CC5BB33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8B939-DE89-48E8-8190-715DCAA68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69548-5E0D-45DE-9A0F-7BCF68599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785C8-DEAC-41D3-A330-E725B4FEC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FA485-7F49-4B2C-8221-5A536CD01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3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8193F-4B96-445E-85EF-96360742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DF578-6675-44D9-8556-112BFAD2C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7E883-7C73-4443-8F53-E223968A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DB603-B602-4079-A6DD-D867CF4D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6C87-F6C6-4C9C-94F2-AE1773E2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1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59893-FAAB-4032-846F-6FAB8B7AD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8884C-5ABE-4BE2-A915-AE681410C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3B9DF-6867-48E6-9B95-B05C94B4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CB032-0F57-4109-8E07-62E6711E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D2739-3797-4A11-A595-D0034338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6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897-2D31-44BC-84C1-07E0299F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CA7E9-69D5-471F-802E-181016B91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C13B7-839C-45C9-AA9C-E0F06CBB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3418D-2092-4850-8E9E-5A3FB796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DC472-3483-4D89-AA73-6292850B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56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ECF26-1BAF-442D-B7F4-E0A65E73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A45A9-03F0-42D6-97D3-F9C89755A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02D89-51D2-4F19-B37D-A14995CD1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950AA-7E91-41F1-9D70-08206426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4060A-4ABF-4CB6-A677-F2FB1D8E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86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F579E-493A-4B34-AB2E-33903EA80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7AC5D-1D5A-43E8-9743-D906CE6E8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B78FA-92EC-4645-91FD-5C771F82D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4321A-32D6-4CD9-82BB-4EC70EF4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F5646-9C1D-445B-8FD6-96FED717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F11CF-2161-47A1-A86F-0113EE3A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7EF91-47F7-4C93-8B96-95599FA8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643DA-B6E1-4A6A-87C6-5FC41CC9A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255777-6EA7-4708-B179-BCE48F6FB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FFBBA-6E92-4260-8250-2E569564C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5CB5E-C024-4154-B7DA-B2BD374E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D693F-ECD7-4231-B00C-BD9420B3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1B27DF-D92D-42A3-B90B-25DB452D9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464BEE-F7FD-4132-A41A-8FF540DC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7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1C0A0-F7BD-4B4C-9FD3-F5CC3241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1A004-E549-4615-BEB1-54DBB6D32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4BA14-1E8A-44F2-8C9A-D3FC3854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B8FB3-4425-4FAB-BFFB-8BF63F23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2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BCF6E-D0C6-4B89-84D2-B5C24BBD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E6EB60-4A7A-4678-A525-5AF2C04E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C71B3-1EC5-470D-9B63-CB1A37C7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61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6ED7-A812-48A5-9EB7-84123343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18257-A5E7-49B6-AC3D-F83FFC1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327D8-B275-48A8-9465-D76C95895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240E0-AD67-4AE2-97BC-EB6765913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C83A6-D825-45AE-B173-71337A53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A1FD2-8C6C-46BA-A82D-9AD1C3403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9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C953-ABB9-4DC5-B3DA-259FD327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CE638C-9419-4DCA-BE7E-71570C95F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8AC33-A900-4AAD-BF76-06BFDFC83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62B40-3BDB-4C63-95D5-A07A2C11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964EC-36FE-4588-AAC2-32D712D5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014C8-143A-4DB6-B35C-AAB116A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41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588EDE-2ADD-483B-9E01-791F89D9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60B50-1AD8-4539-8608-6E4290C09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42A5D-E5AC-4448-81B4-1EA7DECF4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AC2E1-6451-4C35-B5E2-D9C885445DEF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A900E-A63F-46C3-883D-25E48314A6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E32D6-FD01-48A7-B4F4-F01510D0D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510D8-A26B-451E-B4AB-9D64701ED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5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imageslive.co.uk/free_stock_image/colorful-consonants-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4E23E5-D5AD-4F88-8551-A0A260BA7A47}"/>
              </a:ext>
            </a:extLst>
          </p:cNvPr>
          <p:cNvSpPr txBox="1"/>
          <p:nvPr/>
        </p:nvSpPr>
        <p:spPr>
          <a:xfrm>
            <a:off x="1173480" y="145256"/>
            <a:ext cx="9083040" cy="7242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u="sng" dirty="0"/>
              <a:t>Phonics</a:t>
            </a:r>
            <a:endParaRPr lang="en-GB" sz="2800" dirty="0"/>
          </a:p>
          <a:p>
            <a:pPr algn="ctr"/>
            <a:r>
              <a:rPr lang="en-GB" sz="2000" dirty="0"/>
              <a:t>We are now delivering phonics through the  </a:t>
            </a:r>
            <a:r>
              <a:rPr lang="en-GB" sz="2000" b="1" dirty="0"/>
              <a:t>Sounds-Write</a:t>
            </a:r>
            <a:r>
              <a:rPr lang="en-GB" sz="2000" dirty="0"/>
              <a:t> programme.</a:t>
            </a:r>
          </a:p>
          <a:p>
            <a:pPr algn="ctr"/>
            <a:r>
              <a:rPr lang="en-GB" sz="2000" dirty="0"/>
              <a:t>Phonics is taught daily in YR to Year 2 and  4x week in Year 3.</a:t>
            </a:r>
            <a:endParaRPr lang="en-GB" sz="2800" dirty="0"/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2000" b="1" u="sng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Conceptual Knowledge</a:t>
            </a:r>
            <a:endParaRPr lang="en-GB" sz="2000" dirty="0">
              <a:solidFill>
                <a:srgbClr val="1C1C1C"/>
              </a:solidFill>
              <a:effectLst/>
              <a:latin typeface="SF Cartoonist Han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1. Letters are symbols (spellings) that represent sounds.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2. A sound may be spelled by 1,2,3 or 4 letters.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en-GB" sz="2000" dirty="0">
              <a:solidFill>
                <a:srgbClr val="1C1C1C"/>
              </a:solidFill>
              <a:effectLst/>
              <a:latin typeface="SF Cartoonist Han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3. The same sound can be spelled in more than one way.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en-GB" sz="2000" dirty="0">
              <a:solidFill>
                <a:srgbClr val="1C1C1C"/>
              </a:solidFill>
              <a:effectLst/>
              <a:latin typeface="SF Cartoonist Han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4. One spelling can represent more than one sound.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en-GB" sz="2000" b="1" u="sng" dirty="0">
              <a:solidFill>
                <a:srgbClr val="1C1C1C"/>
              </a:solidFill>
              <a:latin typeface="SF Cartoonist Han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2000" b="1" u="sng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endParaRPr lang="en-GB" sz="2000" dirty="0">
              <a:solidFill>
                <a:srgbClr val="1C1C1C"/>
              </a:solidFill>
              <a:effectLst/>
              <a:latin typeface="SF Cartoonist Han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sz="2000" b="1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Blending</a:t>
            </a:r>
            <a:r>
              <a:rPr lang="en-GB" sz="2000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- the ability to push sounds together to build words.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GB" sz="2000" b="1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Segmenting</a:t>
            </a:r>
            <a:r>
              <a:rPr lang="en-GB" sz="2000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- the ability to pull apart the individual sounds in words.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GB" sz="2000" b="1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Phoneme manipulation</a:t>
            </a:r>
            <a:r>
              <a:rPr lang="en-GB" sz="2000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- the ability to insert sounds into and delete sounds out of words.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GB" sz="1800" u="none" strike="noStrike" dirty="0">
                <a:solidFill>
                  <a:srgbClr val="1C1C1C"/>
                </a:solidFill>
                <a:effectLst/>
                <a:latin typeface="SF Cartoonist Hand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E4C773C-3B74-468E-9C1D-CCCD74201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256520" y="134963"/>
            <a:ext cx="1752800" cy="11685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0834C0-2E0E-4164-859B-AA3B918AFF70}"/>
              </a:ext>
            </a:extLst>
          </p:cNvPr>
          <p:cNvSpPr txBox="1"/>
          <p:nvPr/>
        </p:nvSpPr>
        <p:spPr>
          <a:xfrm>
            <a:off x="2682240" y="2540351"/>
            <a:ext cx="606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     d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GB" b="1" dirty="0">
                <a:latin typeface="Comic Sans MS" panose="030F0702030302020204" pitchFamily="66" charset="0"/>
              </a:rPr>
              <a:t>g          str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ee</a:t>
            </a:r>
            <a:r>
              <a:rPr lang="en-GB" b="1" dirty="0">
                <a:latin typeface="Comic Sans MS" panose="030F0702030302020204" pitchFamily="66" charset="0"/>
              </a:rPr>
              <a:t>t        n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igh</a:t>
            </a:r>
            <a:r>
              <a:rPr lang="en-GB" b="1" dirty="0">
                <a:latin typeface="Comic Sans MS" panose="030F0702030302020204" pitchFamily="66" charset="0"/>
              </a:rPr>
              <a:t>t        d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ough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C93A87-F5DB-464F-AD79-B0834D67BCE5}"/>
              </a:ext>
            </a:extLst>
          </p:cNvPr>
          <p:cNvSpPr txBox="1"/>
          <p:nvPr/>
        </p:nvSpPr>
        <p:spPr>
          <a:xfrm>
            <a:off x="3230881" y="3429000"/>
            <a:ext cx="5387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r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ai</a:t>
            </a:r>
            <a:r>
              <a:rPr lang="en-GB" b="1" dirty="0">
                <a:latin typeface="Comic Sans MS" panose="030F0702030302020204" pitchFamily="66" charset="0"/>
              </a:rPr>
              <a:t>n          br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ea</a:t>
            </a:r>
            <a:r>
              <a:rPr lang="en-GB" b="1" dirty="0">
                <a:latin typeface="Comic Sans MS" panose="030F0702030302020204" pitchFamily="66" charset="0"/>
              </a:rPr>
              <a:t>k         g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GB" b="1" dirty="0">
                <a:latin typeface="Comic Sans MS" panose="030F0702030302020204" pitchFamily="66" charset="0"/>
              </a:rPr>
              <a:t>t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b="1" dirty="0">
                <a:latin typeface="Comic Sans MS" panose="030F0702030302020204" pitchFamily="66" charset="0"/>
              </a:rPr>
              <a:t>         st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744242-7B5E-44C0-87D6-08FC5496AB43}"/>
              </a:ext>
            </a:extLst>
          </p:cNvPr>
          <p:cNvSpPr txBox="1"/>
          <p:nvPr/>
        </p:nvSpPr>
        <p:spPr>
          <a:xfrm>
            <a:off x="3230881" y="4317649"/>
            <a:ext cx="6339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h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ea</a:t>
            </a:r>
            <a:r>
              <a:rPr lang="en-GB" b="1" dirty="0">
                <a:latin typeface="Comic Sans MS" panose="030F0702030302020204" pitchFamily="66" charset="0"/>
              </a:rPr>
              <a:t>d               s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ea</a:t>
            </a:r>
            <a:r>
              <a:rPr lang="en-GB" b="1" dirty="0">
                <a:latin typeface="Comic Sans MS" panose="030F0702030302020204" pitchFamily="66" charset="0"/>
              </a:rPr>
              <a:t>t              br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ea</a:t>
            </a:r>
            <a:r>
              <a:rPr lang="en-GB" b="1" dirty="0">
                <a:latin typeface="Comic Sans MS" panose="030F0702030302020204" pitchFamily="66" charset="0"/>
              </a:rPr>
              <a:t>k</a:t>
            </a: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2F6DD794-1371-4ADB-8734-449240925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2680" y="145256"/>
            <a:ext cx="1737360" cy="115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4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SF Cartoonist Hand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 Forsyth</dc:creator>
  <cp:lastModifiedBy>Lily Forsyth</cp:lastModifiedBy>
  <cp:revision>2</cp:revision>
  <dcterms:created xsi:type="dcterms:W3CDTF">2022-01-08T14:28:11Z</dcterms:created>
  <dcterms:modified xsi:type="dcterms:W3CDTF">2022-01-08T14:55:10Z</dcterms:modified>
</cp:coreProperties>
</file>