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B3EC4-6705-4CD9-814B-166C22B046E5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2A565-D649-447C-BDAC-D55F0BDC0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338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A565-D649-447C-BDAC-D55F0BDC06E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80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269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41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0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54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002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3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8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9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42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81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78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BB6E58C-CD37-4752-BD86-FCC8E02605DF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626EF0A-F766-487A-BC48-94DF1CFB99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44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eaf-autumn-autumn-leaves-fall-red-984998/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oak-oak-leaves-leaves-autumn-fall-157967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openclipart.org/detail/23546/autumn%20leaves%20on%20branch" TargetMode="External"/><Relationship Id="rId4" Type="http://schemas.openxmlformats.org/officeDocument/2006/relationships/hyperlink" Target="https://pixabay.com/en/leaf-orange-isolated-fall-autumn-32642/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udyardkiplingprimary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rname@rkps.me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F3C712BA-3F44-B4B7-7449-3349A022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50951C-FD03-79BA-BED7-24843377E0EA}"/>
              </a:ext>
            </a:extLst>
          </p:cNvPr>
          <p:cNvGrpSpPr/>
          <p:nvPr/>
        </p:nvGrpSpPr>
        <p:grpSpPr>
          <a:xfrm>
            <a:off x="2184532" y="1553546"/>
            <a:ext cx="7018263" cy="2525612"/>
            <a:chOff x="2257811" y="3438400"/>
            <a:chExt cx="7018263" cy="2525612"/>
          </a:xfrm>
        </p:grpSpPr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A33666AC-A210-EF49-82E3-024753760B1C}"/>
                </a:ext>
              </a:extLst>
            </p:cNvPr>
            <p:cNvSpPr txBox="1"/>
            <p:nvPr/>
          </p:nvSpPr>
          <p:spPr>
            <a:xfrm>
              <a:off x="3075645" y="4063790"/>
              <a:ext cx="5752715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7200" dirty="0">
                  <a:solidFill>
                    <a:schemeClr val="bg1"/>
                  </a:solidFill>
                </a:rPr>
                <a:t>Autumn Term</a:t>
              </a:r>
            </a:p>
          </p:txBody>
        </p:sp>
        <p:pic>
          <p:nvPicPr>
            <p:cNvPr id="6" name="Picture 5" descr="A orange leaf on a black background&#10;&#10;Description automatically generated">
              <a:extLst>
                <a:ext uri="{FF2B5EF4-FFF2-40B4-BE49-F238E27FC236}">
                  <a16:creationId xmlns:a16="http://schemas.microsoft.com/office/drawing/2014/main" id="{1A318517-2F49-0AF2-1622-304BE1840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121287" y="3438400"/>
              <a:ext cx="1154787" cy="1126622"/>
            </a:xfrm>
            <a:prstGeom prst="rect">
              <a:avLst/>
            </a:prstGeom>
          </p:spPr>
        </p:pic>
        <p:pic>
          <p:nvPicPr>
            <p:cNvPr id="7" name="Picture 6" descr="A group of leaves on a black background&#10;&#10;Description automatically generated">
              <a:extLst>
                <a:ext uri="{FF2B5EF4-FFF2-40B4-BE49-F238E27FC236}">
                  <a16:creationId xmlns:a16="http://schemas.microsoft.com/office/drawing/2014/main" id="{FA59A071-3A34-46E8-8FDF-AAD839F02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351071" y="3569911"/>
              <a:ext cx="1012331" cy="863600"/>
            </a:xfrm>
            <a:prstGeom prst="rect">
              <a:avLst/>
            </a:prstGeom>
          </p:spPr>
        </p:pic>
        <p:pic>
          <p:nvPicPr>
            <p:cNvPr id="8" name="Picture 7" descr="A red leaf with black background&#10;&#10;Description automatically generated">
              <a:extLst>
                <a:ext uri="{FF2B5EF4-FFF2-40B4-BE49-F238E27FC236}">
                  <a16:creationId xmlns:a16="http://schemas.microsoft.com/office/drawing/2014/main" id="{928C4043-45CD-354C-D20B-5B0A435FF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rot="15364663">
              <a:off x="2300270" y="4807622"/>
              <a:ext cx="1113931" cy="1198849"/>
            </a:xfrm>
            <a:prstGeom prst="rect">
              <a:avLst/>
            </a:prstGeom>
          </p:spPr>
        </p:pic>
        <p:pic>
          <p:nvPicPr>
            <p:cNvPr id="9" name="Picture 8" descr="A group of brown and yellow leaves&#10;&#10;Description automatically generated">
              <a:extLst>
                <a:ext uri="{FF2B5EF4-FFF2-40B4-BE49-F238E27FC236}">
                  <a16:creationId xmlns:a16="http://schemas.microsoft.com/office/drawing/2014/main" id="{03CA0A64-F4CF-4C3C-FA56-AE390BFB6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 rot="3880319">
              <a:off x="8317593" y="4876605"/>
              <a:ext cx="788810" cy="848563"/>
            </a:xfrm>
            <a:prstGeom prst="rect">
              <a:avLst/>
            </a:prstGeom>
          </p:spPr>
        </p:pic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331717BC-F4D5-B977-0C8F-388F9F465AAD}"/>
              </a:ext>
            </a:extLst>
          </p:cNvPr>
          <p:cNvSpPr txBox="1"/>
          <p:nvPr/>
        </p:nvSpPr>
        <p:spPr>
          <a:xfrm>
            <a:off x="3499781" y="266166"/>
            <a:ext cx="832879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200" dirty="0">
                <a:solidFill>
                  <a:schemeClr val="bg1"/>
                </a:solidFill>
              </a:rPr>
              <a:t>Meet the Teacher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3FA8D-2FCA-7723-FD25-06BC3E5912E6}"/>
              </a:ext>
            </a:extLst>
          </p:cNvPr>
          <p:cNvSpPr/>
          <p:nvPr/>
        </p:nvSpPr>
        <p:spPr>
          <a:xfrm>
            <a:off x="711772" y="4207021"/>
            <a:ext cx="2712720" cy="7282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Meet the adults in Parks Class: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9521F2-4F36-8994-8CCE-CADC83DAAA4E}"/>
              </a:ext>
            </a:extLst>
          </p:cNvPr>
          <p:cNvGrpSpPr/>
          <p:nvPr/>
        </p:nvGrpSpPr>
        <p:grpSpPr>
          <a:xfrm>
            <a:off x="3499781" y="3769080"/>
            <a:ext cx="4680109" cy="2959789"/>
            <a:chOff x="3604354" y="3797626"/>
            <a:chExt cx="4680109" cy="295978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358CF5B-8A8E-687B-10B3-C9AC071DAF1D}"/>
                </a:ext>
              </a:extLst>
            </p:cNvPr>
            <p:cNvSpPr/>
            <p:nvPr/>
          </p:nvSpPr>
          <p:spPr>
            <a:xfrm>
              <a:off x="3604354" y="3797626"/>
              <a:ext cx="4680109" cy="2959789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53FE05-A3E8-AA85-E23F-773126F9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8551" y="4200921"/>
              <a:ext cx="1448002" cy="20672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AE1410-93ED-97E4-095E-34BBD8321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41959" y="4200921"/>
              <a:ext cx="1448002" cy="2342949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95E9DE-0298-555D-BEFE-7AF1F3CCD6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9118" y="3456657"/>
            <a:ext cx="2559456" cy="31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7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583CBB-BA5F-58AE-6D3F-1451E06F4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7046F-748D-831F-99D4-6848CDBB3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573" y="813817"/>
            <a:ext cx="7729728" cy="1188720"/>
          </a:xfrm>
        </p:spPr>
        <p:txBody>
          <a:bodyPr/>
          <a:lstStyle/>
          <a:p>
            <a:r>
              <a:rPr lang="en-GB" dirty="0"/>
              <a:t>School website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DAB12D54-CBCD-6743-4E4C-526AAA08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99494A6-F3C7-336C-EA9B-BCB29A2D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17" y="2731579"/>
            <a:ext cx="60769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68CC72-86A4-9E5C-7108-217205FFB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432" y="2098548"/>
            <a:ext cx="4389120" cy="498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hlinkClick r:id="rId4"/>
              </a:rPr>
              <a:t>www.rudyardkiplingprimary.co.uk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8511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0F1F84-137E-8F43-E3F3-BA10ADC3E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C787B-0B43-030A-9400-25C57EA8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573" y="813817"/>
            <a:ext cx="7729728" cy="1188720"/>
          </a:xfrm>
        </p:spPr>
        <p:txBody>
          <a:bodyPr/>
          <a:lstStyle/>
          <a:p>
            <a:r>
              <a:rPr lang="en-GB" dirty="0"/>
              <a:t>Class page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7CC7C38C-65B2-143E-2F8D-A0500A57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645235AA-6EB4-A936-EBF6-DF6B2A4F0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83" y="2338959"/>
            <a:ext cx="2657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EDC1BCA-EF30-5A88-E1A7-16C31FBD1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26" y="2338959"/>
            <a:ext cx="41529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8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ABA452-02A9-7E67-C885-CF4DB1689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E0AF-6BED-FC5A-91B8-9DB993863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482" y="59979"/>
            <a:ext cx="7549379" cy="804863"/>
          </a:xfrm>
        </p:spPr>
        <p:txBody>
          <a:bodyPr/>
          <a:lstStyle/>
          <a:p>
            <a:r>
              <a:rPr lang="en-GB" dirty="0"/>
              <a:t>Curriculum map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2AA82E85-5EE5-BF7B-C352-715D8C0D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0269201F-A8A3-3017-83EB-D7B8829F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76" y="1678790"/>
            <a:ext cx="7034022" cy="490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2A89D3-2F07-57FB-27C7-A2424E99EA74}"/>
              </a:ext>
            </a:extLst>
          </p:cNvPr>
          <p:cNvGrpSpPr/>
          <p:nvPr/>
        </p:nvGrpSpPr>
        <p:grpSpPr>
          <a:xfrm>
            <a:off x="2125509" y="1115569"/>
            <a:ext cx="7940981" cy="5053293"/>
            <a:chOff x="1194183" y="475621"/>
            <a:chExt cx="9347161" cy="56575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BDA626-FA09-EFDF-F79D-2CD41D3C8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881973">
              <a:off x="1429835" y="1206279"/>
              <a:ext cx="603464" cy="8882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A8E70C-93CA-A63B-8601-CAFA02347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81372">
              <a:off x="3801619" y="2671948"/>
              <a:ext cx="664132" cy="584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B14C21-B86E-75C2-185F-B567E462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488180">
              <a:off x="1194183" y="3448349"/>
              <a:ext cx="862284" cy="778837"/>
            </a:xfrm>
            <a:prstGeom prst="rect">
              <a:avLst/>
            </a:prstGeom>
          </p:spPr>
        </p:pic>
        <p:pic>
          <p:nvPicPr>
            <p:cNvPr id="8" name="Picture 7" descr="Musical Notes PNG Transparent Images | PNG All">
              <a:extLst>
                <a:ext uri="{FF2B5EF4-FFF2-40B4-BE49-F238E27FC236}">
                  <a16:creationId xmlns:a16="http://schemas.microsoft.com/office/drawing/2014/main" id="{7B368A69-69D8-B1A5-D6F5-0BEFFEB38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3765" y="3395665"/>
              <a:ext cx="1107579" cy="479951"/>
            </a:xfrm>
            <a:prstGeom prst="rect">
              <a:avLst/>
            </a:prstGeom>
          </p:spPr>
        </p:pic>
        <p:pic>
          <p:nvPicPr>
            <p:cNvPr id="9" name="Picture 8" descr="African art - Wikipedia">
              <a:extLst>
                <a:ext uri="{FF2B5EF4-FFF2-40B4-BE49-F238E27FC236}">
                  <a16:creationId xmlns:a16="http://schemas.microsoft.com/office/drawing/2014/main" id="{4F97CB63-7D91-DEC7-294C-4F1FDA537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5492">
              <a:off x="9527526" y="533892"/>
              <a:ext cx="514620" cy="730332"/>
            </a:xfrm>
            <a:prstGeom prst="rect">
              <a:avLst/>
            </a:prstGeom>
          </p:spPr>
        </p:pic>
        <p:pic>
          <p:nvPicPr>
            <p:cNvPr id="10" name="Picture 9" descr="Hundred square | SparkleBox.co.uk | Flickr">
              <a:extLst>
                <a:ext uri="{FF2B5EF4-FFF2-40B4-BE49-F238E27FC236}">
                  <a16:creationId xmlns:a16="http://schemas.microsoft.com/office/drawing/2014/main" id="{1F2986BA-1645-88B9-598F-BC31F191A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77318">
              <a:off x="4169601" y="475621"/>
              <a:ext cx="677746" cy="6777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DCE9B4-FA89-472E-A265-A2A3B674F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79525">
              <a:off x="5859625" y="4701092"/>
              <a:ext cx="623640" cy="6541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B4D6B4-F7D9-F542-0A6E-FF30F80C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4533">
              <a:off x="7521392" y="4097921"/>
              <a:ext cx="679037" cy="762662"/>
            </a:xfrm>
            <a:prstGeom prst="rect">
              <a:avLst/>
            </a:prstGeom>
          </p:spPr>
        </p:pic>
        <p:pic>
          <p:nvPicPr>
            <p:cNvPr id="13" name="Picture 12" descr="Nelson Mandela | PNG All">
              <a:extLst>
                <a:ext uri="{FF2B5EF4-FFF2-40B4-BE49-F238E27FC236}">
                  <a16:creationId xmlns:a16="http://schemas.microsoft.com/office/drawing/2014/main" id="{2C97DD3F-D7E9-D5BB-8D7A-92C6B4F4A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311" y="5324618"/>
              <a:ext cx="808512" cy="808512"/>
            </a:xfrm>
            <a:prstGeom prst="rect">
              <a:avLst/>
            </a:prstGeom>
          </p:spPr>
        </p:pic>
        <p:pic>
          <p:nvPicPr>
            <p:cNvPr id="14" name="Picture 13" descr="A1eL: 06/15/10">
              <a:extLst>
                <a:ext uri="{FF2B5EF4-FFF2-40B4-BE49-F238E27FC236}">
                  <a16:creationId xmlns:a16="http://schemas.microsoft.com/office/drawing/2014/main" id="{4C28832F-6C36-E8EF-70F6-D3BAE979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2" y="1951559"/>
              <a:ext cx="455636" cy="391862"/>
            </a:xfrm>
            <a:prstGeom prst="rect">
              <a:avLst/>
            </a:prstGeom>
          </p:spPr>
        </p:pic>
        <p:pic>
          <p:nvPicPr>
            <p:cNvPr id="15" name="Picture 14" descr="Free photo: Earth, Blue Planet, Globe, Planet - Free Image on Pixabay ...">
              <a:extLst>
                <a:ext uri="{FF2B5EF4-FFF2-40B4-BE49-F238E27FC236}">
                  <a16:creationId xmlns:a16="http://schemas.microsoft.com/office/drawing/2014/main" id="{9C5DB142-95C6-5990-AEDE-E0AEFC89B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333" y="5129810"/>
              <a:ext cx="596290" cy="61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8010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5E82C-ACD7-FC4F-61F5-726B2E3BB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20F8-A5FA-FD4B-A462-53239C99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610" y="873795"/>
            <a:ext cx="7549379" cy="804863"/>
          </a:xfrm>
        </p:spPr>
        <p:txBody>
          <a:bodyPr/>
          <a:lstStyle/>
          <a:p>
            <a:r>
              <a:rPr lang="en-GB" dirty="0"/>
              <a:t>Parks days for: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41AF5C61-382A-87E0-6BA1-305F9927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1666216-21AF-A7B2-5D9E-E70EBA214407}"/>
              </a:ext>
            </a:extLst>
          </p:cNvPr>
          <p:cNvSpPr txBox="1">
            <a:spLocks/>
          </p:cNvSpPr>
          <p:nvPr/>
        </p:nvSpPr>
        <p:spPr bwMode="black">
          <a:xfrm>
            <a:off x="2444610" y="1930755"/>
            <a:ext cx="7549379" cy="80486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Computing - Wednesday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083FF06-73E6-CF4B-ACE6-F826555A480D}"/>
              </a:ext>
            </a:extLst>
          </p:cNvPr>
          <p:cNvSpPr txBox="1">
            <a:spLocks/>
          </p:cNvSpPr>
          <p:nvPr/>
        </p:nvSpPr>
        <p:spPr bwMode="black">
          <a:xfrm>
            <a:off x="2444610" y="2854995"/>
            <a:ext cx="7549379" cy="80486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Library: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10FE7BD-46B0-8956-4970-8842C14B07CF}"/>
              </a:ext>
            </a:extLst>
          </p:cNvPr>
          <p:cNvSpPr txBox="1">
            <a:spLocks/>
          </p:cNvSpPr>
          <p:nvPr/>
        </p:nvSpPr>
        <p:spPr bwMode="black">
          <a:xfrm>
            <a:off x="765105" y="4246107"/>
            <a:ext cx="10661790" cy="219249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Key dates:</a:t>
            </a:r>
          </a:p>
          <a:p>
            <a:endParaRPr lang="en-GB" dirty="0"/>
          </a:p>
          <a:p>
            <a:r>
              <a:rPr lang="en-GB" sz="1800" dirty="0"/>
              <a:t>Christmas show – Dress rehearsal on </a:t>
            </a:r>
            <a:r>
              <a:rPr lang="en-GB" sz="1800" dirty="0">
                <a:solidFill>
                  <a:srgbClr val="FF0000"/>
                </a:solidFill>
              </a:rPr>
              <a:t>8</a:t>
            </a:r>
            <a:r>
              <a:rPr lang="en-GB" sz="1800" baseline="30000" dirty="0">
                <a:solidFill>
                  <a:srgbClr val="FF0000"/>
                </a:solidFill>
              </a:rPr>
              <a:t>th</a:t>
            </a:r>
            <a:r>
              <a:rPr lang="en-GB" sz="1800" dirty="0">
                <a:solidFill>
                  <a:srgbClr val="FF0000"/>
                </a:solidFill>
              </a:rPr>
              <a:t> December</a:t>
            </a:r>
            <a:r>
              <a:rPr lang="en-GB" sz="1800" dirty="0"/>
              <a:t>, performances on </a:t>
            </a:r>
            <a:r>
              <a:rPr lang="en-GB" sz="1800" dirty="0">
                <a:solidFill>
                  <a:srgbClr val="FF0000"/>
                </a:solidFill>
              </a:rPr>
              <a:t>9</a:t>
            </a:r>
            <a:r>
              <a:rPr lang="en-GB" sz="1800" baseline="30000" dirty="0">
                <a:solidFill>
                  <a:srgbClr val="FF0000"/>
                </a:solidFill>
              </a:rPr>
              <a:t>th</a:t>
            </a:r>
            <a:r>
              <a:rPr lang="en-GB" sz="1800" dirty="0">
                <a:solidFill>
                  <a:srgbClr val="FF0000"/>
                </a:solidFill>
              </a:rPr>
              <a:t> and 10</a:t>
            </a:r>
            <a:r>
              <a:rPr lang="en-GB" sz="1800" baseline="30000" dirty="0">
                <a:solidFill>
                  <a:srgbClr val="FF0000"/>
                </a:solidFill>
              </a:rPr>
              <a:t>th</a:t>
            </a:r>
            <a:r>
              <a:rPr lang="en-GB" sz="1800" dirty="0">
                <a:solidFill>
                  <a:srgbClr val="FF0000"/>
                </a:solidFill>
              </a:rPr>
              <a:t> December </a:t>
            </a:r>
            <a:r>
              <a:rPr lang="en-GB" sz="1800" dirty="0"/>
              <a:t>at 9:15am</a:t>
            </a:r>
          </a:p>
          <a:p>
            <a:r>
              <a:rPr lang="en-GB" sz="1800" dirty="0"/>
              <a:t>Upcoming trips: local walk in Spring term, </a:t>
            </a:r>
            <a:r>
              <a:rPr lang="en-GB" sz="1800" dirty="0" err="1"/>
              <a:t>Drusillas</a:t>
            </a:r>
            <a:r>
              <a:rPr lang="en-GB" sz="1800" dirty="0"/>
              <a:t> in summer term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432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FDB5F0-BC4F-34B7-A5C8-D3A59E1C2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6B8F-08B6-7A58-DFDF-99351895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618" y="219266"/>
            <a:ext cx="7549379" cy="804863"/>
          </a:xfrm>
        </p:spPr>
        <p:txBody>
          <a:bodyPr>
            <a:normAutofit fontScale="90000"/>
          </a:bodyPr>
          <a:lstStyle/>
          <a:p>
            <a:r>
              <a:rPr lang="en-GB" dirty="0"/>
              <a:t>2025 Brighton and Hove early music festival – Year 2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DD128A16-A444-72D2-343F-8BF271C4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35AFE8D4-075C-9093-8FC3-EC2C9811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89" y="2093746"/>
            <a:ext cx="8690755" cy="454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7E14678-E722-69AC-0488-0EA7A4641F73}"/>
              </a:ext>
            </a:extLst>
          </p:cNvPr>
          <p:cNvSpPr txBox="1">
            <a:spLocks/>
          </p:cNvSpPr>
          <p:nvPr/>
        </p:nvSpPr>
        <p:spPr bwMode="black">
          <a:xfrm>
            <a:off x="2633276" y="1243584"/>
            <a:ext cx="7549379" cy="653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Friday 17</a:t>
            </a:r>
            <a:r>
              <a:rPr lang="en-GB" baseline="30000" dirty="0"/>
              <a:t>th</a:t>
            </a:r>
            <a:r>
              <a:rPr lang="en-GB" dirty="0"/>
              <a:t> October - lunchtime</a:t>
            </a:r>
          </a:p>
        </p:txBody>
      </p:sp>
    </p:spTree>
    <p:extLst>
      <p:ext uri="{BB962C8B-B14F-4D97-AF65-F5344CB8AC3E}">
        <p14:creationId xmlns:p14="http://schemas.microsoft.com/office/powerpoint/2010/main" val="3302562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2AD2D8-C31A-559B-20CA-74D69EBB8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6E250F0D-84F8-0C99-FF6D-CC96A054F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C47269C-D3C5-428D-B6F4-CD3C972BB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5"/>
          <a:stretch>
            <a:fillRect/>
          </a:stretch>
        </p:blipFill>
        <p:spPr bwMode="auto">
          <a:xfrm>
            <a:off x="230124" y="1207008"/>
            <a:ext cx="3793236" cy="147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BA20E44C-72CD-D86C-06DE-FA86F4AC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" y="2747950"/>
            <a:ext cx="2185988" cy="38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38DDD-C148-47C6-3A9C-F13CB81B4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48" y="813721"/>
            <a:ext cx="3477766" cy="3101983"/>
          </a:xfrm>
        </p:spPr>
        <p:txBody>
          <a:bodyPr>
            <a:normAutofit/>
          </a:bodyPr>
          <a:lstStyle/>
          <a:p>
            <a:r>
              <a:rPr lang="en-GB" sz="2800" dirty="0"/>
              <a:t>Practice regularly</a:t>
            </a:r>
          </a:p>
          <a:p>
            <a:r>
              <a:rPr lang="en-GB" sz="2800" dirty="0"/>
              <a:t>Increase confidence</a:t>
            </a:r>
          </a:p>
          <a:p>
            <a:r>
              <a:rPr lang="en-GB" sz="2800" dirty="0"/>
              <a:t>Increase fluency</a:t>
            </a:r>
          </a:p>
          <a:p>
            <a:r>
              <a:rPr lang="en-GB" sz="2800" dirty="0"/>
              <a:t>Tackle challenges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5FBE9-6E11-9447-3AA9-99398558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0" y="331741"/>
            <a:ext cx="2989685" cy="1750533"/>
          </a:xfrm>
        </p:spPr>
        <p:txBody>
          <a:bodyPr>
            <a:noAutofit/>
          </a:bodyPr>
          <a:lstStyle/>
          <a:p>
            <a:r>
              <a:rPr lang="en-GB" sz="2000" dirty="0"/>
              <a:t>Times tables homework will start later this year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872BE6-0FE0-6E11-6D4C-8E4ED20ADF5E}"/>
              </a:ext>
            </a:extLst>
          </p:cNvPr>
          <p:cNvSpPr txBox="1">
            <a:spLocks/>
          </p:cNvSpPr>
          <p:nvPr/>
        </p:nvSpPr>
        <p:spPr bwMode="black">
          <a:xfrm>
            <a:off x="4800601" y="3312196"/>
            <a:ext cx="5285032" cy="146353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Login details: </a:t>
            </a:r>
          </a:p>
          <a:p>
            <a:r>
              <a:rPr lang="en-GB" sz="2000" dirty="0"/>
              <a:t>Username: </a:t>
            </a:r>
            <a:r>
              <a:rPr lang="en-GB" sz="2000" dirty="0">
                <a:hlinkClick r:id="rId6"/>
              </a:rPr>
              <a:t>surname@rkps.me</a:t>
            </a:r>
            <a:endParaRPr lang="en-GB" sz="2000" dirty="0"/>
          </a:p>
          <a:p>
            <a:r>
              <a:rPr lang="en-GB" sz="2000" dirty="0"/>
              <a:t>Password: words123</a:t>
            </a:r>
          </a:p>
          <a:p>
            <a:r>
              <a:rPr lang="en-GB" sz="1200" dirty="0"/>
              <a:t>Can be printed late this week</a:t>
            </a:r>
            <a:endParaRPr lang="en-GB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7DD4AD-778A-CCA1-74C8-27C6FF750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428" y="4295340"/>
            <a:ext cx="2329965" cy="2343394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4FC227C-2CE5-0D00-843C-789B4BBA3031}"/>
              </a:ext>
            </a:extLst>
          </p:cNvPr>
          <p:cNvSpPr txBox="1">
            <a:spLocks/>
          </p:cNvSpPr>
          <p:nvPr/>
        </p:nvSpPr>
        <p:spPr>
          <a:xfrm>
            <a:off x="10170090" y="3916045"/>
            <a:ext cx="3477766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Example: John Smith</a:t>
            </a:r>
          </a:p>
        </p:txBody>
      </p:sp>
    </p:spTree>
    <p:extLst>
      <p:ext uri="{BB962C8B-B14F-4D97-AF65-F5344CB8AC3E}">
        <p14:creationId xmlns:p14="http://schemas.microsoft.com/office/powerpoint/2010/main" val="380771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903A3-1D40-945C-D625-94353D8E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E87C2-2E70-4FF8-7725-A0C1F1DAC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618" y="219266"/>
            <a:ext cx="7549379" cy="804863"/>
          </a:xfrm>
        </p:spPr>
        <p:txBody>
          <a:bodyPr>
            <a:normAutofit/>
          </a:bodyPr>
          <a:lstStyle/>
          <a:p>
            <a:r>
              <a:rPr lang="en-GB" dirty="0"/>
              <a:t>reading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173B662E-DA80-8752-90D4-E9CB97EEF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78F3B5D-662E-EFC1-F73B-901126647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0" y="1641348"/>
            <a:ext cx="8275320" cy="4503420"/>
          </a:xfrm>
        </p:spPr>
        <p:txBody>
          <a:bodyPr>
            <a:normAutofit/>
          </a:bodyPr>
          <a:lstStyle/>
          <a:p>
            <a:r>
              <a:rPr lang="en-GB" sz="2800" dirty="0"/>
              <a:t>Pick up a new book weekly on a Friday morning.</a:t>
            </a:r>
          </a:p>
          <a:p>
            <a:r>
              <a:rPr lang="en-GB" sz="2800" dirty="0"/>
              <a:t>Read your book 3 times a week and record in your reading record.</a:t>
            </a:r>
          </a:p>
          <a:p>
            <a:r>
              <a:rPr lang="en-GB" sz="2800" dirty="0"/>
              <a:t>Choose a reading for pleasure book.</a:t>
            </a:r>
          </a:p>
          <a:p>
            <a:r>
              <a:rPr lang="en-GB" sz="2800" dirty="0"/>
              <a:t>Hand in your reading record book weekly.</a:t>
            </a:r>
          </a:p>
          <a:p>
            <a:r>
              <a:rPr lang="en-GB" sz="2800" dirty="0"/>
              <a:t>3 reads = 1 raffle ticket drawn in Special Mentions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B7114-FAB9-EC6A-0101-A301E02F2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533" y="4894826"/>
            <a:ext cx="1981477" cy="1867161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D795A92C-8D7D-87E2-C6CC-D1CA71E09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348"/>
            <a:ext cx="2837828" cy="40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6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7449F-E8A3-6EF7-C7B3-3F1A2B828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34C1E-1427-9F84-EC30-16013EC0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618" y="219266"/>
            <a:ext cx="7549379" cy="804863"/>
          </a:xfrm>
        </p:spPr>
        <p:txBody>
          <a:bodyPr>
            <a:normAutofit/>
          </a:bodyPr>
          <a:lstStyle/>
          <a:p>
            <a:r>
              <a:rPr lang="en-GB" dirty="0"/>
              <a:t>Supporting with spelling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FE7DD7AF-4950-5519-5EB7-D185A2C6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F72D96-1F77-0156-B04A-C4DE5A79F488}"/>
              </a:ext>
            </a:extLst>
          </p:cNvPr>
          <p:cNvGrpSpPr/>
          <p:nvPr/>
        </p:nvGrpSpPr>
        <p:grpSpPr>
          <a:xfrm>
            <a:off x="336351" y="1944803"/>
            <a:ext cx="5063633" cy="3846218"/>
            <a:chOff x="607727" y="2885704"/>
            <a:chExt cx="5063633" cy="38462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934025-A19F-9231-D283-9CEAC749C79F}"/>
                </a:ext>
              </a:extLst>
            </p:cNvPr>
            <p:cNvSpPr/>
            <p:nvPr/>
          </p:nvSpPr>
          <p:spPr>
            <a:xfrm>
              <a:off x="607727" y="2885704"/>
              <a:ext cx="5063633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1 Words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DB67F9-E9CC-348D-8F0E-08AD369A5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251" y="3499195"/>
              <a:ext cx="4763558" cy="3232727"/>
            </a:xfrm>
            <a:prstGeom prst="rect">
              <a:avLst/>
            </a:prstGeom>
          </p:spPr>
        </p:pic>
      </p:grp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C07C143-1D9B-B047-5F04-9E45044F7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787" y="2638246"/>
            <a:ext cx="45624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85E5F1-569F-B041-CEB6-048BC51E42DC}"/>
              </a:ext>
            </a:extLst>
          </p:cNvPr>
          <p:cNvSpPr/>
          <p:nvPr/>
        </p:nvSpPr>
        <p:spPr>
          <a:xfrm>
            <a:off x="6042207" y="2005508"/>
            <a:ext cx="5063633" cy="539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solidFill>
                  <a:schemeClr val="tx1"/>
                </a:solidFill>
              </a:rPr>
              <a:t>Year 2 Words</a:t>
            </a:r>
          </a:p>
        </p:txBody>
      </p:sp>
    </p:spTree>
    <p:extLst>
      <p:ext uri="{BB962C8B-B14F-4D97-AF65-F5344CB8AC3E}">
        <p14:creationId xmlns:p14="http://schemas.microsoft.com/office/powerpoint/2010/main" val="2170979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5DE15B-9626-3890-73E1-BDB9E5837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2B9A-1EA8-267A-A9EC-4BB49384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618" y="219266"/>
            <a:ext cx="7549379" cy="804863"/>
          </a:xfrm>
        </p:spPr>
        <p:txBody>
          <a:bodyPr>
            <a:normAutofit/>
          </a:bodyPr>
          <a:lstStyle/>
          <a:p>
            <a:r>
              <a:rPr lang="en-GB" dirty="0"/>
              <a:t>phonics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770E933C-BAFC-88D2-11C6-05C33CC5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A9CFA73C-36D8-6604-BE41-99273CE2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49" y="1500569"/>
            <a:ext cx="6513516" cy="403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amond 2">
            <a:extLst>
              <a:ext uri="{FF2B5EF4-FFF2-40B4-BE49-F238E27FC236}">
                <a16:creationId xmlns:a16="http://schemas.microsoft.com/office/drawing/2014/main" id="{166708DA-D758-23FE-DC43-477DD5A3CB86}"/>
              </a:ext>
            </a:extLst>
          </p:cNvPr>
          <p:cNvSpPr/>
          <p:nvPr/>
        </p:nvSpPr>
        <p:spPr>
          <a:xfrm>
            <a:off x="300252" y="1383492"/>
            <a:ext cx="3471624" cy="4688124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solidFill>
                  <a:schemeClr val="tx1"/>
                </a:solidFill>
              </a:rPr>
              <a:t>Every 2 weeks, your child will be given a list of words that have our fortnightly sound. This will show how that sound is represented by different spellings.</a:t>
            </a: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081337ED-9552-17DE-ECC0-90B5741F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747" y="503148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256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CE5D9-7DBD-1736-D0C3-4D3E4040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E3F1E-CB4E-A1D9-D267-9F726FE3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906" y="97660"/>
            <a:ext cx="7549379" cy="804863"/>
          </a:xfrm>
        </p:spPr>
        <p:txBody>
          <a:bodyPr>
            <a:normAutofit/>
          </a:bodyPr>
          <a:lstStyle/>
          <a:p>
            <a:r>
              <a:rPr lang="en-GB" dirty="0"/>
              <a:t>Phonics games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5783E2A6-064F-DF4B-66BE-9123A6DBC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494485-F9FD-4B05-4832-F409DFC3A2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3" y="1075148"/>
            <a:ext cx="5406657" cy="4054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54AB8-3894-8A24-8709-9A7E093FB655}"/>
              </a:ext>
            </a:extLst>
          </p:cNvPr>
          <p:cNvSpPr txBox="1"/>
          <p:nvPr/>
        </p:nvSpPr>
        <p:spPr>
          <a:xfrm>
            <a:off x="360793" y="5438899"/>
            <a:ext cx="54066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Spelling Word Hunt – single or multiplayer</a:t>
            </a:r>
          </a:p>
          <a:p>
            <a:pPr algn="ctr"/>
            <a:r>
              <a:rPr lang="en-GB" sz="2000" dirty="0"/>
              <a:t>Find all the one of the spellings as quickly as you can for that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0136D-17F8-C68A-F70C-ED6A2541A6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14" y="1056903"/>
            <a:ext cx="5430982" cy="4073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50137F-4574-2266-6B36-C5976C3071AF}"/>
              </a:ext>
            </a:extLst>
          </p:cNvPr>
          <p:cNvSpPr txBox="1"/>
          <p:nvPr/>
        </p:nvSpPr>
        <p:spPr>
          <a:xfrm>
            <a:off x="6343677" y="5435600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Matching Pairs – multiplayer</a:t>
            </a:r>
          </a:p>
          <a:p>
            <a:pPr algn="ctr"/>
            <a:r>
              <a:rPr lang="en-GB" sz="2000" dirty="0"/>
              <a:t>Have all spellings of the sound face down, turning two over at a time. If the spelling matches, keep it.</a:t>
            </a:r>
          </a:p>
        </p:txBody>
      </p:sp>
    </p:spTree>
    <p:extLst>
      <p:ext uri="{BB962C8B-B14F-4D97-AF65-F5344CB8AC3E}">
        <p14:creationId xmlns:p14="http://schemas.microsoft.com/office/powerpoint/2010/main" val="23679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293EF-2F11-33FF-6EAE-BB0EED2C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 we will discuss: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4B4F-0EF5-1908-000E-525B16F65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Routines, timetables and other parent/ carer information</a:t>
            </a:r>
          </a:p>
          <a:p>
            <a:r>
              <a:rPr lang="en-GB" sz="3600" dirty="0"/>
              <a:t>Year group/ class and home-school learning information</a:t>
            </a:r>
          </a:p>
          <a:p>
            <a:r>
              <a:rPr lang="en-GB" sz="3600" dirty="0"/>
              <a:t>Questions (at the end)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0108C611-3C25-F8E2-E9C1-7009B997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47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2B43B4-5896-CA73-A7EE-85C0519D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134C-B3F3-1880-8DB1-5D9EA8DA9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906" y="97660"/>
            <a:ext cx="7549379" cy="804863"/>
          </a:xfrm>
        </p:spPr>
        <p:txBody>
          <a:bodyPr>
            <a:normAutofit/>
          </a:bodyPr>
          <a:lstStyle/>
          <a:p>
            <a:r>
              <a:rPr lang="en-GB" dirty="0"/>
              <a:t>Phonics games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8E3768BD-2159-9654-604E-14DF55F2C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48710B-9342-DBE9-0639-1B1E58193A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" y="1076213"/>
            <a:ext cx="5592749" cy="4194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043E74-43A0-B216-0281-577461CBDF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3" y="1076213"/>
            <a:ext cx="5592749" cy="4194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FD58AE-EAFD-7FA5-37EB-24FB3D7572E2}"/>
              </a:ext>
            </a:extLst>
          </p:cNvPr>
          <p:cNvSpPr txBox="1"/>
          <p:nvPr/>
        </p:nvSpPr>
        <p:spPr>
          <a:xfrm>
            <a:off x="139364" y="5435600"/>
            <a:ext cx="556122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Word Bingo – multiplayer</a:t>
            </a:r>
          </a:p>
          <a:p>
            <a:pPr algn="ctr"/>
            <a:r>
              <a:rPr lang="en-GB" sz="2000" dirty="0"/>
              <a:t>Make words cards for 12 words. Your child copies 5 of them. Pull the words out of a hat/pot – the first to get their 5 words wins.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9148D-C088-3FF2-7AC7-74EB86422CA7}"/>
              </a:ext>
            </a:extLst>
          </p:cNvPr>
          <p:cNvSpPr txBox="1"/>
          <p:nvPr/>
        </p:nvSpPr>
        <p:spPr>
          <a:xfrm>
            <a:off x="6355839" y="5438899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Treasure or Trash – single or multiplayer</a:t>
            </a:r>
          </a:p>
          <a:p>
            <a:pPr algn="ctr"/>
            <a:r>
              <a:rPr lang="en-GB" sz="2000" dirty="0"/>
              <a:t>Have a mix of real and unreal words. Sort them into treasure for real words and trash for unreal words.</a:t>
            </a:r>
          </a:p>
        </p:txBody>
      </p:sp>
    </p:spTree>
    <p:extLst>
      <p:ext uri="{BB962C8B-B14F-4D97-AF65-F5344CB8AC3E}">
        <p14:creationId xmlns:p14="http://schemas.microsoft.com/office/powerpoint/2010/main" val="1453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11F1D-FB85-6694-EE32-8A73805E6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24F1-BA02-A67D-3E91-2C7522D3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906" y="97660"/>
            <a:ext cx="7549379" cy="804863"/>
          </a:xfrm>
        </p:spPr>
        <p:txBody>
          <a:bodyPr>
            <a:normAutofit/>
          </a:bodyPr>
          <a:lstStyle/>
          <a:p>
            <a:r>
              <a:rPr lang="en-GB" dirty="0"/>
              <a:t>Phonics games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29395F3D-FF43-C118-C2AD-E73AE7AD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F9C15-9490-9146-CA29-A9E833A55A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" y="1076213"/>
            <a:ext cx="5592749" cy="4194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D0996A-BF8C-0D19-C813-57C2F4EFF3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3" y="1076213"/>
            <a:ext cx="5592749" cy="4194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6A42D7-2D36-F959-BCBA-AAADEAD0A2E3}"/>
              </a:ext>
            </a:extLst>
          </p:cNvPr>
          <p:cNvSpPr txBox="1"/>
          <p:nvPr/>
        </p:nvSpPr>
        <p:spPr>
          <a:xfrm>
            <a:off x="139364" y="5435600"/>
            <a:ext cx="556122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Word Bingo – multiplayer</a:t>
            </a:r>
          </a:p>
          <a:p>
            <a:pPr algn="ctr"/>
            <a:r>
              <a:rPr lang="en-GB" sz="2000" dirty="0"/>
              <a:t>Make words cards for 12 words. Your child copies 5 of them. Pull the words out of a hat/pot – the first to get their 5 words wins.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335E4-388E-ABDC-A302-CD48D7FA0EC0}"/>
              </a:ext>
            </a:extLst>
          </p:cNvPr>
          <p:cNvSpPr txBox="1"/>
          <p:nvPr/>
        </p:nvSpPr>
        <p:spPr>
          <a:xfrm>
            <a:off x="6355839" y="5438899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Treasure or Trash – single or multiplayer</a:t>
            </a:r>
          </a:p>
          <a:p>
            <a:pPr algn="ctr"/>
            <a:r>
              <a:rPr lang="en-GB" sz="2000" dirty="0"/>
              <a:t>Have a mix of real and unreal words. Sort them into treasure for real words and trash for unreal words.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BD47DEC-ECC5-BABC-BFF0-A297A1C37C4B}"/>
              </a:ext>
            </a:extLst>
          </p:cNvPr>
          <p:cNvSpPr/>
          <p:nvPr/>
        </p:nvSpPr>
        <p:spPr>
          <a:xfrm>
            <a:off x="2561844" y="219266"/>
            <a:ext cx="7068312" cy="600124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10C93D-8EB5-6776-9055-A2B8C4BBDA20}"/>
              </a:ext>
            </a:extLst>
          </p:cNvPr>
          <p:cNvSpPr txBox="1"/>
          <p:nvPr/>
        </p:nvSpPr>
        <p:spPr>
          <a:xfrm>
            <a:off x="4678680" y="2551176"/>
            <a:ext cx="2834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There will be a phonics workshop for parents and carers later this term!</a:t>
            </a:r>
          </a:p>
        </p:txBody>
      </p:sp>
    </p:spTree>
    <p:extLst>
      <p:ext uri="{BB962C8B-B14F-4D97-AF65-F5344CB8AC3E}">
        <p14:creationId xmlns:p14="http://schemas.microsoft.com/office/powerpoint/2010/main" val="12260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937B1-88A9-6F65-0134-6498BD60C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6F45FF10-60E8-3FD4-5A70-1F65F0781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FF68578F-9A49-A16F-9237-0403DB732652}"/>
              </a:ext>
            </a:extLst>
          </p:cNvPr>
          <p:cNvSpPr/>
          <p:nvPr/>
        </p:nvSpPr>
        <p:spPr>
          <a:xfrm>
            <a:off x="2561844" y="219266"/>
            <a:ext cx="7068312" cy="600124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ABEBD-BEB5-F7C2-D86E-C38D71ADF85F}"/>
              </a:ext>
            </a:extLst>
          </p:cNvPr>
          <p:cNvSpPr txBox="1"/>
          <p:nvPr/>
        </p:nvSpPr>
        <p:spPr>
          <a:xfrm>
            <a:off x="4681728" y="2578608"/>
            <a:ext cx="2828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Any questions? </a:t>
            </a:r>
            <a:r>
              <a:rPr lang="en-GB" sz="4800" dirty="0">
                <a:sym typeface="Wingdings" panose="05000000000000000000" pitchFamily="2" charset="2"/>
              </a:rPr>
              <a:t>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11514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60D6CA-778F-4FBB-F425-359B2C53B645}"/>
              </a:ext>
            </a:extLst>
          </p:cNvPr>
          <p:cNvSpPr/>
          <p:nvPr/>
        </p:nvSpPr>
        <p:spPr>
          <a:xfrm>
            <a:off x="9849612" y="5298948"/>
            <a:ext cx="2010156" cy="118872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FFEB9-2FE5-3383-544F-7A0FA432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school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762F0-5DCD-AD35-BFD7-26E7FEBFF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8484" y="5412296"/>
            <a:ext cx="1891284" cy="310198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children look so smart already - thank you!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62792ACC-BBE2-5F11-A5F5-3BF80B3F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B598A04-D4A9-D0A3-DA8D-01C64A33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96" y="2415921"/>
            <a:ext cx="65532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98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D343B-CC5E-C700-8906-704E0F3A2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AAEF42-6CE7-5675-AB40-9B9B9A0C7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381" y="3694267"/>
            <a:ext cx="3059178" cy="3122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726E01-974E-7285-EC60-9C78FCCA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PE Day:</a:t>
            </a:r>
            <a:br>
              <a:rPr lang="en-GB" dirty="0"/>
            </a:br>
            <a:r>
              <a:rPr lang="en-GB" dirty="0"/>
              <a:t>Monday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81A565C4-8681-5032-0C95-273FC15F2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93227EE-61B4-9DF4-C8DD-1D59A9D01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24" y="3125217"/>
            <a:ext cx="53721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01D26BC3-B6C5-C964-4814-C8850F79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86" y="2608009"/>
            <a:ext cx="19716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95E2A9-BEA5-3279-7628-BC5ACB9B810C}"/>
              </a:ext>
            </a:extLst>
          </p:cNvPr>
          <p:cNvSpPr/>
          <p:nvPr/>
        </p:nvSpPr>
        <p:spPr>
          <a:xfrm>
            <a:off x="7874508" y="1489258"/>
            <a:ext cx="2010156" cy="59436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D588EF-AAB4-429E-F3CC-525315B62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380" y="1602606"/>
            <a:ext cx="1891284" cy="310198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With Mr Hoad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24ACE9-3722-D281-1594-5E73D5304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17" y="5293149"/>
            <a:ext cx="1971950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5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89A9D-1B9C-56CB-44F5-AAF6DE0F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0DFA4-72CE-8F3E-CCCA-6BBC2327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Forest school:</a:t>
            </a:r>
            <a:br>
              <a:rPr lang="en-GB" dirty="0"/>
            </a:br>
            <a:r>
              <a:rPr lang="en-GB" dirty="0"/>
              <a:t>Autumn 1 - Tuesdays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B84A1D77-F6D9-4DF5-0779-834AFA521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730F6E-985D-7333-BB2F-D23999225A3B}"/>
              </a:ext>
            </a:extLst>
          </p:cNvPr>
          <p:cNvSpPr/>
          <p:nvPr/>
        </p:nvSpPr>
        <p:spPr>
          <a:xfrm>
            <a:off x="8879586" y="1694692"/>
            <a:ext cx="2010156" cy="59436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77D934-162D-4851-6B9D-BF7DCEE96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3114" y="1796886"/>
            <a:ext cx="2110363" cy="310198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With Mr Westcott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FE273BA-37B5-F711-B1DD-4EADAC561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5" y="2870060"/>
            <a:ext cx="106203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C337D-43F9-3844-2061-242CDD62581C}"/>
              </a:ext>
            </a:extLst>
          </p:cNvPr>
          <p:cNvSpPr txBox="1">
            <a:spLocks/>
          </p:cNvSpPr>
          <p:nvPr/>
        </p:nvSpPr>
        <p:spPr>
          <a:xfrm>
            <a:off x="376428" y="4767702"/>
            <a:ext cx="11439143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For Autumn 1 we will have Forest School once a week for a full afternoon.</a:t>
            </a:r>
          </a:p>
          <a:p>
            <a:r>
              <a:rPr lang="en-GB" sz="2800" dirty="0"/>
              <a:t>Please ensure children have spare clothes and that clothing covers their arms and legs.</a:t>
            </a:r>
          </a:p>
          <a:p>
            <a:r>
              <a:rPr lang="en-GB" sz="2800" dirty="0"/>
              <a:t>Parent helpers are warmly welcomed!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769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3E9854-32A3-B7E4-ECDF-9A96318FB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81A71-C0D0-2CBD-8C0D-92AD56E8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Special mentions assemblies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2BC226CE-9C74-2928-99FF-CA9BC722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8A0A84-2A1C-DA3F-A7E0-680CCB31F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/>
              <a:t>Special Mentions assemblies are every Friday morning straight after Rock Up and Read.</a:t>
            </a:r>
          </a:p>
          <a:p>
            <a:r>
              <a:rPr lang="en-GB" sz="2800" dirty="0"/>
              <a:t>You will receive an Arbor notification the Friday before.</a:t>
            </a:r>
          </a:p>
          <a:p>
            <a:r>
              <a:rPr lang="en-GB" sz="2800" dirty="0"/>
              <a:t>You will also receive a notification if your child will be awarded a merit star badge, a Maths Mission certificate or Pen License the Friday before.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052D8-1483-218C-49BE-EFDE191F1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24" y="4406866"/>
            <a:ext cx="1695687" cy="2305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E8ED8E-7F40-6E9C-3428-4B8A9E996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089" y="5231228"/>
            <a:ext cx="1247949" cy="1324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5067E4-E966-D1D9-F972-9285545E7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410" y="3892444"/>
            <a:ext cx="1991003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7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BE85DF-448A-8E4B-58BE-40D60A056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2708-417F-D011-2320-545741C17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723644"/>
            <a:ext cx="7729728" cy="1188720"/>
          </a:xfrm>
        </p:spPr>
        <p:txBody>
          <a:bodyPr/>
          <a:lstStyle/>
          <a:p>
            <a:r>
              <a:rPr lang="en-GB" dirty="0"/>
              <a:t>Rock up and read:</a:t>
            </a:r>
            <a:br>
              <a:rPr lang="en-GB" dirty="0"/>
            </a:br>
            <a:r>
              <a:rPr lang="en-GB" dirty="0"/>
              <a:t>every Friday from 8:40-9:00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4CFB9F8D-72E2-FC0D-8D2E-D9FDE7A6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694E8-5DB3-6104-4B27-42B3FD76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98" y="3012948"/>
            <a:ext cx="3375503" cy="35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8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319C3E-4865-B07E-3177-5B8D9987E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A086-6B1D-06BA-35D1-6C3585F0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285" y="1024129"/>
            <a:ext cx="7729728" cy="1188720"/>
          </a:xfrm>
        </p:spPr>
        <p:txBody>
          <a:bodyPr/>
          <a:lstStyle/>
          <a:p>
            <a:r>
              <a:rPr lang="en-GB" dirty="0"/>
              <a:t>Parents newsletter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793BAFA8-EDCB-D16D-3BFC-9D6BD78F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5D29442-453E-0321-D708-D48A86FC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7" y="1389697"/>
            <a:ext cx="4333875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12268DA-3800-2A03-903E-F5755912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730627"/>
            <a:ext cx="367665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B9CA564-2899-D7DD-41BC-272F08F6A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03" y="2770822"/>
            <a:ext cx="47434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9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53A39-B9DE-B419-2E51-D320C4FEE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99C8-39AE-DE3A-8955-6F82C410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285" y="1024129"/>
            <a:ext cx="7729728" cy="1188720"/>
          </a:xfrm>
        </p:spPr>
        <p:txBody>
          <a:bodyPr/>
          <a:lstStyle/>
          <a:p>
            <a:r>
              <a:rPr lang="en-GB" dirty="0"/>
              <a:t>notifications</a:t>
            </a:r>
          </a:p>
        </p:txBody>
      </p:sp>
      <p:pic>
        <p:nvPicPr>
          <p:cNvPr id="4" name="Picture 4" descr="logo">
            <a:extLst>
              <a:ext uri="{FF2B5EF4-FFF2-40B4-BE49-F238E27FC236}">
                <a16:creationId xmlns:a16="http://schemas.microsoft.com/office/drawing/2014/main" id="{06F458F3-1F22-25B3-1AC0-7F2D73F8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" y="219266"/>
            <a:ext cx="285750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8188A36-FD9D-638D-0A5F-A7F3BF641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233" y="1758697"/>
            <a:ext cx="1485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25F3B5-5ACC-B58C-13EF-49A4A5D9505B}"/>
              </a:ext>
            </a:extLst>
          </p:cNvPr>
          <p:cNvSpPr/>
          <p:nvPr/>
        </p:nvSpPr>
        <p:spPr>
          <a:xfrm>
            <a:off x="3211830" y="5490972"/>
            <a:ext cx="5768340" cy="118872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767549-A8FD-5488-4CD6-9FF729A1A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536" y="5759768"/>
            <a:ext cx="5427225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We no longer use PING!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01FCF61-06A2-5698-9BE1-D9D5FBA77256}"/>
              </a:ext>
            </a:extLst>
          </p:cNvPr>
          <p:cNvSpPr txBox="1"/>
          <p:nvPr/>
        </p:nvSpPr>
        <p:spPr>
          <a:xfrm>
            <a:off x="3809936" y="2733821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Letters and admin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571509A-EC8B-3657-D7D9-275A0727173C}"/>
              </a:ext>
            </a:extLst>
          </p:cNvPr>
          <p:cNvSpPr txBox="1"/>
          <p:nvPr/>
        </p:nvSpPr>
        <p:spPr>
          <a:xfrm>
            <a:off x="3809935" y="3539404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Bookings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AE57DFA-EAA9-0383-3A2E-2CB73F558033}"/>
              </a:ext>
            </a:extLst>
          </p:cNvPr>
          <p:cNvSpPr txBox="1"/>
          <p:nvPr/>
        </p:nvSpPr>
        <p:spPr>
          <a:xfrm>
            <a:off x="3809935" y="4330816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Special Mentions </a:t>
            </a:r>
          </a:p>
        </p:txBody>
      </p:sp>
    </p:spTree>
    <p:extLst>
      <p:ext uri="{BB962C8B-B14F-4D97-AF65-F5344CB8AC3E}">
        <p14:creationId xmlns:p14="http://schemas.microsoft.com/office/powerpoint/2010/main" val="314021540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53</TotalTime>
  <Words>600</Words>
  <Application>Microsoft Office PowerPoint</Application>
  <PresentationFormat>Widescreen</PresentationFormat>
  <Paragraphs>79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Gill Sans MT</vt:lpstr>
      <vt:lpstr>Wingdings</vt:lpstr>
      <vt:lpstr>Parcel</vt:lpstr>
      <vt:lpstr>PowerPoint Presentation</vt:lpstr>
      <vt:lpstr>Today we will discuss:</vt:lpstr>
      <vt:lpstr>Our school uniform</vt:lpstr>
      <vt:lpstr>Our PE Day: Monday</vt:lpstr>
      <vt:lpstr>Forest school: Autumn 1 - Tuesdays</vt:lpstr>
      <vt:lpstr>Special mentions assemblies</vt:lpstr>
      <vt:lpstr>Rock up and read: every Friday from 8:40-9:00</vt:lpstr>
      <vt:lpstr>Parents newsletter</vt:lpstr>
      <vt:lpstr>notifications</vt:lpstr>
      <vt:lpstr>School website</vt:lpstr>
      <vt:lpstr>Class page</vt:lpstr>
      <vt:lpstr>Curriculum map</vt:lpstr>
      <vt:lpstr>Parks days for:</vt:lpstr>
      <vt:lpstr>2025 Brighton and Hove early music festival – Year 2</vt:lpstr>
      <vt:lpstr>Times tables homework will start later this year</vt:lpstr>
      <vt:lpstr>reading</vt:lpstr>
      <vt:lpstr>Supporting with spelling</vt:lpstr>
      <vt:lpstr>phonics</vt:lpstr>
      <vt:lpstr>Phonics games</vt:lpstr>
      <vt:lpstr>Phonics games</vt:lpstr>
      <vt:lpstr>Phonics games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Lois Howard-Walsh (student)</dc:creator>
  <cp:lastModifiedBy>Lois Howard-Walsh (student)</cp:lastModifiedBy>
  <cp:revision>5</cp:revision>
  <dcterms:created xsi:type="dcterms:W3CDTF">2025-09-13T11:49:19Z</dcterms:created>
  <dcterms:modified xsi:type="dcterms:W3CDTF">2025-09-13T12:42:53Z</dcterms:modified>
</cp:coreProperties>
</file>