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4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74" r:id="rId6"/>
    <p:sldId id="260" r:id="rId7"/>
    <p:sldId id="262" r:id="rId8"/>
    <p:sldId id="261" r:id="rId9"/>
    <p:sldId id="272" r:id="rId10"/>
    <p:sldId id="263" r:id="rId11"/>
    <p:sldId id="265" r:id="rId12"/>
    <p:sldId id="264" r:id="rId13"/>
    <p:sldId id="266" r:id="rId14"/>
    <p:sldId id="267" r:id="rId15"/>
    <p:sldId id="269" r:id="rId16"/>
    <p:sldId id="271" r:id="rId17"/>
    <p:sldId id="275" r:id="rId18"/>
    <p:sldId id="276" r:id="rId19"/>
    <p:sldId id="277" r:id="rId20"/>
    <p:sldId id="270" r:id="rId21"/>
    <p:sldId id="278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3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046" autoAdjust="0"/>
  </p:normalViewPr>
  <p:slideViewPr>
    <p:cSldViewPr snapToGrid="0">
      <p:cViewPr varScale="1">
        <p:scale>
          <a:sx n="86" d="100"/>
          <a:sy n="86" d="100"/>
        </p:scale>
        <p:origin x="33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824AB4-8BF1-44DF-99AC-6AAA85F55C74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B7A875-443C-4B30-B0EC-4A5C774955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65630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B7A875-443C-4B30-B0EC-4A5C7749556C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8006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CC238A-2A32-21D6-6266-DA273046E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346F10-4C61-4722-18C7-47EFBA1111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5E60E5-52B4-EF00-6031-9D4A2E7CF9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1E339C-0D62-2C32-B5E3-DCAF9599E1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B7A875-443C-4B30-B0EC-4A5C7749556C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6990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6F498-C7BE-4CC6-9C57-2DB8DD78F88A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9348-B9DA-4193-B274-207D395D13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66317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6F498-C7BE-4CC6-9C57-2DB8DD78F88A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9348-B9DA-4193-B274-207D395D13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4252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6F498-C7BE-4CC6-9C57-2DB8DD78F88A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9348-B9DA-4193-B274-207D395D13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8687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6F498-C7BE-4CC6-9C57-2DB8DD78F88A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9348-B9DA-4193-B274-207D395D13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2962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6F498-C7BE-4CC6-9C57-2DB8DD78F88A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9348-B9DA-4193-B274-207D395D13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1327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6F498-C7BE-4CC6-9C57-2DB8DD78F88A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9348-B9DA-4193-B274-207D395D13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5694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6F498-C7BE-4CC6-9C57-2DB8DD78F88A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9348-B9DA-4193-B274-207D395D13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2609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6F498-C7BE-4CC6-9C57-2DB8DD78F88A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9348-B9DA-4193-B274-207D395D13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8382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9348-B9DA-4193-B274-207D395D136A}" type="slidenum">
              <a:rPr lang="en-GB" smtClean="0"/>
              <a:t>‹#›</a:t>
            </a:fld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6F498-C7BE-4CC6-9C57-2DB8DD78F88A}" type="datetimeFigureOut">
              <a:rPr lang="en-GB" smtClean="0"/>
              <a:t>15/09/2026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7524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6F498-C7BE-4CC6-9C57-2DB8DD78F88A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9348-B9DA-4193-B274-207D395D13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8003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6F498-C7BE-4CC6-9C57-2DB8DD78F88A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9348-B9DA-4193-B274-207D395D136A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039448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6F498-C7BE-4CC6-9C57-2DB8DD78F88A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9348-B9DA-4193-B274-207D395D13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48097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6F498-C7BE-4CC6-9C57-2DB8DD78F88A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9348-B9DA-4193-B274-207D395D136A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812416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6F498-C7BE-4CC6-9C57-2DB8DD78F88A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9348-B9DA-4193-B274-207D395D13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20123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6F498-C7BE-4CC6-9C57-2DB8DD78F88A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9348-B9DA-4193-B274-207D395D13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87840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6F498-C7BE-4CC6-9C57-2DB8DD78F88A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9348-B9DA-4193-B274-207D395D13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8430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6F498-C7BE-4CC6-9C57-2DB8DD78F88A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9CA9348-B9DA-4193-B274-207D395D13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0592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  <p:sldLayoutId id="2147483886" r:id="rId12"/>
    <p:sldLayoutId id="2147483887" r:id="rId13"/>
    <p:sldLayoutId id="2147483888" r:id="rId14"/>
    <p:sldLayoutId id="2147483889" r:id="rId15"/>
    <p:sldLayoutId id="214748389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pixabay.com/en/leaf-autumn-autumn-leaves-fall-red-984998/" TargetMode="External"/><Relationship Id="rId13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12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ixabay.com/en/oak-oak-leaves-leaves-autumn-fall-157967/" TargetMode="External"/><Relationship Id="rId11" Type="http://schemas.openxmlformats.org/officeDocument/2006/relationships/image" Target="../media/image6.png"/><Relationship Id="rId5" Type="http://schemas.openxmlformats.org/officeDocument/2006/relationships/image" Target="../media/image3.png"/><Relationship Id="rId10" Type="http://schemas.openxmlformats.org/officeDocument/2006/relationships/hyperlink" Target="https://openclipart.org/detail/23546/autumn%20leaves%20on%20branch" TargetMode="External"/><Relationship Id="rId4" Type="http://schemas.openxmlformats.org/officeDocument/2006/relationships/hyperlink" Target="https://pixabay.com/en/leaf-orange-isolated-fall-autumn-32642/" TargetMode="Externa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ixabay.com/illustrations/thumbs-up-smiley-face-emoji-happy-4007573/" TargetMode="Externa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2.png"/><Relationship Id="rId7" Type="http://schemas.openxmlformats.org/officeDocument/2006/relationships/hyperlink" Target="https://pixabay.com/en/girl-football-kicking-soccer-sport-312216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hyperlink" Target="https://pixabay.com/en/playing-ball-kids-boy-girl-31339/" TargetMode="External"/><Relationship Id="rId4" Type="http://schemas.openxmlformats.org/officeDocument/2006/relationships/image" Target="../media/image13.pn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commons.wikimedia.org/wiki/File:Red_star_unboxed-2000px.png" TargetMode="External"/><Relationship Id="rId3" Type="http://schemas.openxmlformats.org/officeDocument/2006/relationships/image" Target="../media/image18.jpg"/><Relationship Id="rId7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deviantart.com/adamlhumphreys/art/CM-Leaf-272215255" TargetMode="External"/><Relationship Id="rId5" Type="http://schemas.openxmlformats.org/officeDocument/2006/relationships/image" Target="../media/image19.png"/><Relationship Id="rId4" Type="http://schemas.openxmlformats.org/officeDocument/2006/relationships/hyperlink" Target="https://la-clase-de-laura.blogspot.com/2015/11/" TargetMode="External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udyardkiplingprimary.co.uk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5F054EF5-EFE6-45A2-834C-0F0931F39F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32" name="Straight Connector 1031">
              <a:extLst>
                <a:ext uri="{FF2B5EF4-FFF2-40B4-BE49-F238E27FC236}">
                  <a16:creationId xmlns:a16="http://schemas.microsoft.com/office/drawing/2014/main" id="{CFE3C88A-FEDB-4B9C-94EE-5026B326B3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" name="Straight Connector 1032">
              <a:extLst>
                <a:ext uri="{FF2B5EF4-FFF2-40B4-BE49-F238E27FC236}">
                  <a16:creationId xmlns:a16="http://schemas.microsoft.com/office/drawing/2014/main" id="{B5D51D9B-0E7C-44D3-9215-81F991523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4" name="Rectangle 23">
              <a:extLst>
                <a:ext uri="{FF2B5EF4-FFF2-40B4-BE49-F238E27FC236}">
                  <a16:creationId xmlns:a16="http://schemas.microsoft.com/office/drawing/2014/main" id="{16EFB339-1D4E-4824-A20B-AF30D07CF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5" name="Rectangle 25">
              <a:extLst>
                <a:ext uri="{FF2B5EF4-FFF2-40B4-BE49-F238E27FC236}">
                  <a16:creationId xmlns:a16="http://schemas.microsoft.com/office/drawing/2014/main" id="{00030831-8136-4C61-8F00-6F190C5AE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6" name="Isosceles Triangle 1035">
              <a:extLst>
                <a:ext uri="{FF2B5EF4-FFF2-40B4-BE49-F238E27FC236}">
                  <a16:creationId xmlns:a16="http://schemas.microsoft.com/office/drawing/2014/main" id="{9B14B360-4798-467E-ADE9-756959EC5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7" name="Rectangle 27">
              <a:extLst>
                <a:ext uri="{FF2B5EF4-FFF2-40B4-BE49-F238E27FC236}">
                  <a16:creationId xmlns:a16="http://schemas.microsoft.com/office/drawing/2014/main" id="{9433F2F7-DA21-430A-A31C-D529D9C6A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8" name="Rectangle 28">
              <a:extLst>
                <a:ext uri="{FF2B5EF4-FFF2-40B4-BE49-F238E27FC236}">
                  <a16:creationId xmlns:a16="http://schemas.microsoft.com/office/drawing/2014/main" id="{0B24FFF9-F75D-4A88-90F8-D2D7BBB8E8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9" name="Rectangle 29">
              <a:extLst>
                <a:ext uri="{FF2B5EF4-FFF2-40B4-BE49-F238E27FC236}">
                  <a16:creationId xmlns:a16="http://schemas.microsoft.com/office/drawing/2014/main" id="{A0A2A2C4-404D-431C-8F9A-227932A42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0" name="Isosceles Triangle 1039">
              <a:extLst>
                <a:ext uri="{FF2B5EF4-FFF2-40B4-BE49-F238E27FC236}">
                  <a16:creationId xmlns:a16="http://schemas.microsoft.com/office/drawing/2014/main" id="{4661DBE2-1BC5-463F-BBB8-199B890D1C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1" name="Isosceles Triangle 1040">
              <a:extLst>
                <a:ext uri="{FF2B5EF4-FFF2-40B4-BE49-F238E27FC236}">
                  <a16:creationId xmlns:a16="http://schemas.microsoft.com/office/drawing/2014/main" id="{710A6E70-F0B9-4E3D-9A78-2D2FEE5DF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0450FFF6-2327-2F77-E236-1F2A72703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363" y="95650"/>
            <a:ext cx="3102601" cy="87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31717BC-F4D5-B977-0C8F-388F9F465AAD}"/>
              </a:ext>
            </a:extLst>
          </p:cNvPr>
          <p:cNvSpPr txBox="1"/>
          <p:nvPr/>
        </p:nvSpPr>
        <p:spPr>
          <a:xfrm>
            <a:off x="3510905" y="95650"/>
            <a:ext cx="8328793" cy="120032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7200" dirty="0"/>
              <a:t>Meet the Teacher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E50951C-FD03-79BA-BED7-24843377E0EA}"/>
              </a:ext>
            </a:extLst>
          </p:cNvPr>
          <p:cNvGrpSpPr/>
          <p:nvPr/>
        </p:nvGrpSpPr>
        <p:grpSpPr>
          <a:xfrm>
            <a:off x="1932125" y="1418303"/>
            <a:ext cx="7018263" cy="2525612"/>
            <a:chOff x="2257811" y="3438400"/>
            <a:chExt cx="7018263" cy="252561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33666AC-A210-EF49-82E3-024753760B1C}"/>
                </a:ext>
              </a:extLst>
            </p:cNvPr>
            <p:cNvSpPr txBox="1"/>
            <p:nvPr/>
          </p:nvSpPr>
          <p:spPr>
            <a:xfrm>
              <a:off x="3030467" y="4009012"/>
              <a:ext cx="5752715" cy="1200329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7200" dirty="0"/>
                <a:t>Autumn Term</a:t>
              </a:r>
            </a:p>
          </p:txBody>
        </p:sp>
        <p:pic>
          <p:nvPicPr>
            <p:cNvPr id="33" name="Picture 32" descr="A orange leaf on a black background&#10;&#10;Description automatically generated">
              <a:extLst>
                <a:ext uri="{FF2B5EF4-FFF2-40B4-BE49-F238E27FC236}">
                  <a16:creationId xmlns:a16="http://schemas.microsoft.com/office/drawing/2014/main" id="{1A318517-2F49-0AF2-1622-304BE18401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tretch>
              <a:fillRect/>
            </a:stretch>
          </p:blipFill>
          <p:spPr>
            <a:xfrm>
              <a:off x="8121287" y="3438400"/>
              <a:ext cx="1154787" cy="1126622"/>
            </a:xfrm>
            <a:prstGeom prst="rect">
              <a:avLst/>
            </a:prstGeom>
          </p:spPr>
        </p:pic>
        <p:pic>
          <p:nvPicPr>
            <p:cNvPr id="37" name="Picture 36" descr="A group of leaves on a black background&#10;&#10;Description automatically generated">
              <a:extLst>
                <a:ext uri="{FF2B5EF4-FFF2-40B4-BE49-F238E27FC236}">
                  <a16:creationId xmlns:a16="http://schemas.microsoft.com/office/drawing/2014/main" id="{FA59A071-3A34-46E8-8FDF-AAD839F0229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6"/>
                </a:ext>
              </a:extLst>
            </a:blip>
            <a:stretch>
              <a:fillRect/>
            </a:stretch>
          </p:blipFill>
          <p:spPr>
            <a:xfrm>
              <a:off x="2351071" y="3569911"/>
              <a:ext cx="1012331" cy="863600"/>
            </a:xfrm>
            <a:prstGeom prst="rect">
              <a:avLst/>
            </a:prstGeom>
          </p:spPr>
        </p:pic>
        <p:pic>
          <p:nvPicPr>
            <p:cNvPr id="39" name="Picture 38" descr="A red leaf with black background&#10;&#10;Description automatically generated">
              <a:extLst>
                <a:ext uri="{FF2B5EF4-FFF2-40B4-BE49-F238E27FC236}">
                  <a16:creationId xmlns:a16="http://schemas.microsoft.com/office/drawing/2014/main" id="{928C4043-45CD-354C-D20B-5B0A435FF2D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tretch>
              <a:fillRect/>
            </a:stretch>
          </p:blipFill>
          <p:spPr>
            <a:xfrm rot="15364663">
              <a:off x="2300270" y="4807622"/>
              <a:ext cx="1113931" cy="1198849"/>
            </a:xfrm>
            <a:prstGeom prst="rect">
              <a:avLst/>
            </a:prstGeom>
          </p:spPr>
        </p:pic>
        <p:pic>
          <p:nvPicPr>
            <p:cNvPr id="41" name="Picture 40" descr="A group of brown and yellow leaves&#10;&#10;Description automatically generated">
              <a:extLst>
                <a:ext uri="{FF2B5EF4-FFF2-40B4-BE49-F238E27FC236}">
                  <a16:creationId xmlns:a16="http://schemas.microsoft.com/office/drawing/2014/main" id="{03CA0A64-F4CF-4C3C-FA56-AE390BFB68F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10"/>
                </a:ext>
              </a:extLst>
            </a:blip>
            <a:stretch>
              <a:fillRect/>
            </a:stretch>
          </p:blipFill>
          <p:spPr>
            <a:xfrm rot="3880319">
              <a:off x="8317593" y="4876605"/>
              <a:ext cx="788810" cy="848563"/>
            </a:xfrm>
            <a:prstGeom prst="rect">
              <a:avLst/>
            </a:prstGeom>
          </p:spPr>
        </p:pic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6E00AD70-227B-7F50-DF76-5913AC70BF41}"/>
              </a:ext>
            </a:extLst>
          </p:cNvPr>
          <p:cNvSpPr txBox="1"/>
          <p:nvPr/>
        </p:nvSpPr>
        <p:spPr>
          <a:xfrm>
            <a:off x="4345619" y="3335719"/>
            <a:ext cx="2590424" cy="58477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GB" sz="3200" dirty="0"/>
              <a:t>Obama Class</a:t>
            </a:r>
          </a:p>
        </p:txBody>
      </p:sp>
      <p:sp>
        <p:nvSpPr>
          <p:cNvPr id="20" name="Scroll: Horizontal 19">
            <a:extLst>
              <a:ext uri="{FF2B5EF4-FFF2-40B4-BE49-F238E27FC236}">
                <a16:creationId xmlns:a16="http://schemas.microsoft.com/office/drawing/2014/main" id="{B4A041CF-68AA-2E0B-3099-33C706152E23}"/>
              </a:ext>
            </a:extLst>
          </p:cNvPr>
          <p:cNvSpPr/>
          <p:nvPr/>
        </p:nvSpPr>
        <p:spPr>
          <a:xfrm>
            <a:off x="396171" y="4489513"/>
            <a:ext cx="2588983" cy="1892174"/>
          </a:xfrm>
          <a:prstGeom prst="horizontalScroll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Meet the adults in Obama class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79AA38-8715-1B10-4B8E-FB4F793F282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59991" y="4066969"/>
            <a:ext cx="1543265" cy="25054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036A011-A939-4462-3150-E1B0C8F485B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99005" y="4107493"/>
            <a:ext cx="1543264" cy="247734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3E4E6E7-5143-A9F0-712D-322CDEC28B5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10859" y="4083678"/>
            <a:ext cx="1516768" cy="250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610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0" grpId="0" build="allAtOnce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5F054EF5-EFE6-45A2-834C-0F0931F39F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32" name="Straight Connector 1031">
              <a:extLst>
                <a:ext uri="{FF2B5EF4-FFF2-40B4-BE49-F238E27FC236}">
                  <a16:creationId xmlns:a16="http://schemas.microsoft.com/office/drawing/2014/main" id="{CFE3C88A-FEDB-4B9C-94EE-5026B326B3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" name="Straight Connector 1032">
              <a:extLst>
                <a:ext uri="{FF2B5EF4-FFF2-40B4-BE49-F238E27FC236}">
                  <a16:creationId xmlns:a16="http://schemas.microsoft.com/office/drawing/2014/main" id="{B5D51D9B-0E7C-44D3-9215-81F991523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4" name="Rectangle 23">
              <a:extLst>
                <a:ext uri="{FF2B5EF4-FFF2-40B4-BE49-F238E27FC236}">
                  <a16:creationId xmlns:a16="http://schemas.microsoft.com/office/drawing/2014/main" id="{16EFB339-1D4E-4824-A20B-AF30D07CF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5" name="Rectangle 25">
              <a:extLst>
                <a:ext uri="{FF2B5EF4-FFF2-40B4-BE49-F238E27FC236}">
                  <a16:creationId xmlns:a16="http://schemas.microsoft.com/office/drawing/2014/main" id="{00030831-8136-4C61-8F00-6F190C5AE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6" name="Isosceles Triangle 1035">
              <a:extLst>
                <a:ext uri="{FF2B5EF4-FFF2-40B4-BE49-F238E27FC236}">
                  <a16:creationId xmlns:a16="http://schemas.microsoft.com/office/drawing/2014/main" id="{9B14B360-4798-467E-ADE9-756959EC5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7" name="Rectangle 27">
              <a:extLst>
                <a:ext uri="{FF2B5EF4-FFF2-40B4-BE49-F238E27FC236}">
                  <a16:creationId xmlns:a16="http://schemas.microsoft.com/office/drawing/2014/main" id="{9433F2F7-DA21-430A-A31C-D529D9C6A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8" name="Rectangle 28">
              <a:extLst>
                <a:ext uri="{FF2B5EF4-FFF2-40B4-BE49-F238E27FC236}">
                  <a16:creationId xmlns:a16="http://schemas.microsoft.com/office/drawing/2014/main" id="{0B24FFF9-F75D-4A88-90F8-D2D7BBB8E8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9" name="Rectangle 29">
              <a:extLst>
                <a:ext uri="{FF2B5EF4-FFF2-40B4-BE49-F238E27FC236}">
                  <a16:creationId xmlns:a16="http://schemas.microsoft.com/office/drawing/2014/main" id="{A0A2A2C4-404D-431C-8F9A-227932A42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0" name="Isosceles Triangle 1039">
              <a:extLst>
                <a:ext uri="{FF2B5EF4-FFF2-40B4-BE49-F238E27FC236}">
                  <a16:creationId xmlns:a16="http://schemas.microsoft.com/office/drawing/2014/main" id="{4661DBE2-1BC5-463F-BBB8-199B890D1C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1" name="Isosceles Triangle 1040">
              <a:extLst>
                <a:ext uri="{FF2B5EF4-FFF2-40B4-BE49-F238E27FC236}">
                  <a16:creationId xmlns:a16="http://schemas.microsoft.com/office/drawing/2014/main" id="{710A6E70-F0B9-4E3D-9A78-2D2FEE5DF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0450FFF6-2327-2F77-E236-1F2A72703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363" y="95650"/>
            <a:ext cx="3102601" cy="87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E47F4DE-B6BA-90DC-78C9-7F80E9EB3470}"/>
              </a:ext>
            </a:extLst>
          </p:cNvPr>
          <p:cNvSpPr txBox="1"/>
          <p:nvPr/>
        </p:nvSpPr>
        <p:spPr>
          <a:xfrm>
            <a:off x="1023340" y="1780917"/>
            <a:ext cx="83444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Today, we will talk about: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DFD0C8-573F-E3E9-357B-69C2E0D3FF0D}"/>
              </a:ext>
            </a:extLst>
          </p:cNvPr>
          <p:cNvSpPr txBox="1"/>
          <p:nvPr/>
        </p:nvSpPr>
        <p:spPr>
          <a:xfrm>
            <a:off x="1086350" y="2943887"/>
            <a:ext cx="83444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Routines, timetable and any other parent/carer information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19ECBF-9341-E713-1B4C-15D35195E3EC}"/>
              </a:ext>
            </a:extLst>
          </p:cNvPr>
          <p:cNvSpPr txBox="1"/>
          <p:nvPr/>
        </p:nvSpPr>
        <p:spPr>
          <a:xfrm>
            <a:off x="1086236" y="3828546"/>
            <a:ext cx="83444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Year group, class and home-school learning information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5713FD-F554-C92B-BEC4-584A56264EFB}"/>
              </a:ext>
            </a:extLst>
          </p:cNvPr>
          <p:cNvSpPr txBox="1"/>
          <p:nvPr/>
        </p:nvSpPr>
        <p:spPr>
          <a:xfrm>
            <a:off x="1124473" y="4763557"/>
            <a:ext cx="83444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Questions at the end</a:t>
            </a:r>
          </a:p>
        </p:txBody>
      </p:sp>
    </p:spTree>
    <p:extLst>
      <p:ext uri="{BB962C8B-B14F-4D97-AF65-F5344CB8AC3E}">
        <p14:creationId xmlns:p14="http://schemas.microsoft.com/office/powerpoint/2010/main" val="36889980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5F054EF5-EFE6-45A2-834C-0F0931F39F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32" name="Straight Connector 1031">
              <a:extLst>
                <a:ext uri="{FF2B5EF4-FFF2-40B4-BE49-F238E27FC236}">
                  <a16:creationId xmlns:a16="http://schemas.microsoft.com/office/drawing/2014/main" id="{CFE3C88A-FEDB-4B9C-94EE-5026B326B3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" name="Straight Connector 1032">
              <a:extLst>
                <a:ext uri="{FF2B5EF4-FFF2-40B4-BE49-F238E27FC236}">
                  <a16:creationId xmlns:a16="http://schemas.microsoft.com/office/drawing/2014/main" id="{B5D51D9B-0E7C-44D3-9215-81F991523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4" name="Rectangle 23">
              <a:extLst>
                <a:ext uri="{FF2B5EF4-FFF2-40B4-BE49-F238E27FC236}">
                  <a16:creationId xmlns:a16="http://schemas.microsoft.com/office/drawing/2014/main" id="{16EFB339-1D4E-4824-A20B-AF30D07CF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5" name="Rectangle 25">
              <a:extLst>
                <a:ext uri="{FF2B5EF4-FFF2-40B4-BE49-F238E27FC236}">
                  <a16:creationId xmlns:a16="http://schemas.microsoft.com/office/drawing/2014/main" id="{00030831-8136-4C61-8F00-6F190C5AE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6" name="Isosceles Triangle 1035">
              <a:extLst>
                <a:ext uri="{FF2B5EF4-FFF2-40B4-BE49-F238E27FC236}">
                  <a16:creationId xmlns:a16="http://schemas.microsoft.com/office/drawing/2014/main" id="{9B14B360-4798-467E-ADE9-756959EC5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7" name="Rectangle 27">
              <a:extLst>
                <a:ext uri="{FF2B5EF4-FFF2-40B4-BE49-F238E27FC236}">
                  <a16:creationId xmlns:a16="http://schemas.microsoft.com/office/drawing/2014/main" id="{9433F2F7-DA21-430A-A31C-D529D9C6A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8" name="Rectangle 28">
              <a:extLst>
                <a:ext uri="{FF2B5EF4-FFF2-40B4-BE49-F238E27FC236}">
                  <a16:creationId xmlns:a16="http://schemas.microsoft.com/office/drawing/2014/main" id="{0B24FFF9-F75D-4A88-90F8-D2D7BBB8E8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9" name="Rectangle 29">
              <a:extLst>
                <a:ext uri="{FF2B5EF4-FFF2-40B4-BE49-F238E27FC236}">
                  <a16:creationId xmlns:a16="http://schemas.microsoft.com/office/drawing/2014/main" id="{A0A2A2C4-404D-431C-8F9A-227932A42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0" name="Isosceles Triangle 1039">
              <a:extLst>
                <a:ext uri="{FF2B5EF4-FFF2-40B4-BE49-F238E27FC236}">
                  <a16:creationId xmlns:a16="http://schemas.microsoft.com/office/drawing/2014/main" id="{4661DBE2-1BC5-463F-BBB8-199B890D1C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1" name="Isosceles Triangle 1040">
              <a:extLst>
                <a:ext uri="{FF2B5EF4-FFF2-40B4-BE49-F238E27FC236}">
                  <a16:creationId xmlns:a16="http://schemas.microsoft.com/office/drawing/2014/main" id="{710A6E70-F0B9-4E3D-9A78-2D2FEE5DF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0450FFF6-2327-2F77-E236-1F2A72703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363" y="95650"/>
            <a:ext cx="3102601" cy="87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52ED659-238B-13A5-A19F-F55912266C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0908" y="2452739"/>
            <a:ext cx="6554115" cy="402011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E86CFE5-9122-22CE-E0C3-ABA159991D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9849" y="95723"/>
            <a:ext cx="4887007" cy="895475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FE1CEF6A-516F-B805-EDAF-9903B96AF890}"/>
              </a:ext>
            </a:extLst>
          </p:cNvPr>
          <p:cNvGrpSpPr/>
          <p:nvPr/>
        </p:nvGrpSpPr>
        <p:grpSpPr>
          <a:xfrm>
            <a:off x="2130908" y="1256996"/>
            <a:ext cx="6554114" cy="827668"/>
            <a:chOff x="2045010" y="1239921"/>
            <a:chExt cx="6554114" cy="827668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7A3A85A-6321-FFA1-E434-A502D8F2674F}"/>
                </a:ext>
              </a:extLst>
            </p:cNvPr>
            <p:cNvSpPr txBox="1"/>
            <p:nvPr/>
          </p:nvSpPr>
          <p:spPr>
            <a:xfrm>
              <a:off x="2045010" y="1535867"/>
              <a:ext cx="6554114" cy="400110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en-GB" sz="2000" dirty="0"/>
                <a:t>The children look so smart – thank you.</a:t>
              </a:r>
            </a:p>
          </p:txBody>
        </p:sp>
        <p:pic>
          <p:nvPicPr>
            <p:cNvPr id="5" name="Picture 4" descr="A cartoon emoji with a thumbs up&#10;&#10;Description automatically generated">
              <a:extLst>
                <a:ext uri="{FF2B5EF4-FFF2-40B4-BE49-F238E27FC236}">
                  <a16:creationId xmlns:a16="http://schemas.microsoft.com/office/drawing/2014/main" id="{EECD9933-08A9-AADA-D53D-7F08829CF4C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6"/>
                </a:ext>
              </a:extLst>
            </a:blip>
            <a:stretch>
              <a:fillRect/>
            </a:stretch>
          </p:blipFill>
          <p:spPr>
            <a:xfrm>
              <a:off x="6976524" y="1239921"/>
              <a:ext cx="1185028" cy="82766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91834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5F054EF5-EFE6-45A2-834C-0F0931F39F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32" name="Straight Connector 1031">
              <a:extLst>
                <a:ext uri="{FF2B5EF4-FFF2-40B4-BE49-F238E27FC236}">
                  <a16:creationId xmlns:a16="http://schemas.microsoft.com/office/drawing/2014/main" id="{CFE3C88A-FEDB-4B9C-94EE-5026B326B3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" name="Straight Connector 1032">
              <a:extLst>
                <a:ext uri="{FF2B5EF4-FFF2-40B4-BE49-F238E27FC236}">
                  <a16:creationId xmlns:a16="http://schemas.microsoft.com/office/drawing/2014/main" id="{B5D51D9B-0E7C-44D3-9215-81F991523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4" name="Rectangle 23">
              <a:extLst>
                <a:ext uri="{FF2B5EF4-FFF2-40B4-BE49-F238E27FC236}">
                  <a16:creationId xmlns:a16="http://schemas.microsoft.com/office/drawing/2014/main" id="{16EFB339-1D4E-4824-A20B-AF30D07CF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5" name="Rectangle 25">
              <a:extLst>
                <a:ext uri="{FF2B5EF4-FFF2-40B4-BE49-F238E27FC236}">
                  <a16:creationId xmlns:a16="http://schemas.microsoft.com/office/drawing/2014/main" id="{00030831-8136-4C61-8F00-6F190C5AE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6" name="Isosceles Triangle 1035">
              <a:extLst>
                <a:ext uri="{FF2B5EF4-FFF2-40B4-BE49-F238E27FC236}">
                  <a16:creationId xmlns:a16="http://schemas.microsoft.com/office/drawing/2014/main" id="{9B14B360-4798-467E-ADE9-756959EC5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7" name="Rectangle 27">
              <a:extLst>
                <a:ext uri="{FF2B5EF4-FFF2-40B4-BE49-F238E27FC236}">
                  <a16:creationId xmlns:a16="http://schemas.microsoft.com/office/drawing/2014/main" id="{9433F2F7-DA21-430A-A31C-D529D9C6A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8" name="Rectangle 28">
              <a:extLst>
                <a:ext uri="{FF2B5EF4-FFF2-40B4-BE49-F238E27FC236}">
                  <a16:creationId xmlns:a16="http://schemas.microsoft.com/office/drawing/2014/main" id="{0B24FFF9-F75D-4A88-90F8-D2D7BBB8E8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9" name="Rectangle 29">
              <a:extLst>
                <a:ext uri="{FF2B5EF4-FFF2-40B4-BE49-F238E27FC236}">
                  <a16:creationId xmlns:a16="http://schemas.microsoft.com/office/drawing/2014/main" id="{A0A2A2C4-404D-431C-8F9A-227932A42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0" name="Isosceles Triangle 1039">
              <a:extLst>
                <a:ext uri="{FF2B5EF4-FFF2-40B4-BE49-F238E27FC236}">
                  <a16:creationId xmlns:a16="http://schemas.microsoft.com/office/drawing/2014/main" id="{4661DBE2-1BC5-463F-BBB8-199B890D1C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1" name="Isosceles Triangle 1040">
              <a:extLst>
                <a:ext uri="{FF2B5EF4-FFF2-40B4-BE49-F238E27FC236}">
                  <a16:creationId xmlns:a16="http://schemas.microsoft.com/office/drawing/2014/main" id="{710A6E70-F0B9-4E3D-9A78-2D2FEE5DF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0450FFF6-2327-2F77-E236-1F2A72703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363" y="95650"/>
            <a:ext cx="3102601" cy="87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E1C38FE-4F63-1D02-C792-B27A5C11BC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6724" y="5115852"/>
            <a:ext cx="1103458" cy="1491488"/>
          </a:xfrm>
          <a:prstGeom prst="rect">
            <a:avLst/>
          </a:prstGeom>
        </p:spPr>
      </p:pic>
      <p:pic>
        <p:nvPicPr>
          <p:cNvPr id="12" name="Picture 11" descr="A cartoon of kids playing with a ball&#10;&#10;Description automatically generated">
            <a:extLst>
              <a:ext uri="{FF2B5EF4-FFF2-40B4-BE49-F238E27FC236}">
                <a16:creationId xmlns:a16="http://schemas.microsoft.com/office/drawing/2014/main" id="{B40D7F7A-D43D-B706-45FB-63C88F585166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224365" y="5385644"/>
            <a:ext cx="1519655" cy="1308328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9C971CB5-14E1-6A9F-C006-09E2EEE52A41}"/>
              </a:ext>
            </a:extLst>
          </p:cNvPr>
          <p:cNvGrpSpPr/>
          <p:nvPr/>
        </p:nvGrpSpPr>
        <p:grpSpPr>
          <a:xfrm>
            <a:off x="3474394" y="161272"/>
            <a:ext cx="5457939" cy="1200329"/>
            <a:chOff x="3474394" y="161272"/>
            <a:chExt cx="5457939" cy="120032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65ABFB5-00A3-564B-3AC8-5812AA54CBE4}"/>
                </a:ext>
              </a:extLst>
            </p:cNvPr>
            <p:cNvSpPr txBox="1"/>
            <p:nvPr/>
          </p:nvSpPr>
          <p:spPr>
            <a:xfrm>
              <a:off x="3474394" y="161272"/>
              <a:ext cx="5457939" cy="1200329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en-GB" sz="7200" dirty="0"/>
                <a:t>   PE Days</a:t>
              </a:r>
            </a:p>
          </p:txBody>
        </p:sp>
        <p:pic>
          <p:nvPicPr>
            <p:cNvPr id="6" name="Picture 5" descr="A cartoon of a child kicking a football ball&#10;&#10;Description automatically generated">
              <a:extLst>
                <a:ext uri="{FF2B5EF4-FFF2-40B4-BE49-F238E27FC236}">
                  <a16:creationId xmlns:a16="http://schemas.microsoft.com/office/drawing/2014/main" id="{AF168CB6-6652-C817-3CE4-21A1C790BD7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7"/>
                </a:ext>
              </a:extLst>
            </a:blip>
            <a:stretch>
              <a:fillRect/>
            </a:stretch>
          </p:blipFill>
          <p:spPr>
            <a:xfrm>
              <a:off x="7815945" y="213983"/>
              <a:ext cx="1100996" cy="1147618"/>
            </a:xfrm>
            <a:prstGeom prst="rect">
              <a:avLst/>
            </a:prstGeom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A23B8F75-B4B1-647C-F283-68053084B957}"/>
              </a:ext>
            </a:extLst>
          </p:cNvPr>
          <p:cNvSpPr txBox="1"/>
          <p:nvPr/>
        </p:nvSpPr>
        <p:spPr>
          <a:xfrm>
            <a:off x="1131704" y="1729025"/>
            <a:ext cx="8675342" cy="1231106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Obama Class PE day is</a:t>
            </a:r>
          </a:p>
          <a:p>
            <a:endParaRPr lang="en-GB" sz="1000" dirty="0"/>
          </a:p>
          <a:p>
            <a:pPr algn="ctr"/>
            <a:r>
              <a:rPr lang="en-GB" sz="3200" b="1" dirty="0"/>
              <a:t>Wednesday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190F33B-2E7A-816E-E243-72A91A38BFA0}"/>
              </a:ext>
            </a:extLst>
          </p:cNvPr>
          <p:cNvGrpSpPr/>
          <p:nvPr/>
        </p:nvGrpSpPr>
        <p:grpSpPr>
          <a:xfrm>
            <a:off x="3053052" y="3264330"/>
            <a:ext cx="6458723" cy="3225204"/>
            <a:chOff x="3053052" y="3264330"/>
            <a:chExt cx="6458723" cy="3225204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BF22BE37-554B-13A4-AB04-0A165F11716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053052" y="3742170"/>
              <a:ext cx="5515745" cy="2747364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018B076C-6624-FB26-E6DA-F108B34421E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489867" y="3264330"/>
              <a:ext cx="2021908" cy="18515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59948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F2BC67-07CE-E895-7CC8-6635444C5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5E69883E-00F4-2617-92A2-DF6C4CDB09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32" name="Straight Connector 1031">
              <a:extLst>
                <a:ext uri="{FF2B5EF4-FFF2-40B4-BE49-F238E27FC236}">
                  <a16:creationId xmlns:a16="http://schemas.microsoft.com/office/drawing/2014/main" id="{6B803F44-A94F-9350-AEFB-7A085BC44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" name="Straight Connector 1032">
              <a:extLst>
                <a:ext uri="{FF2B5EF4-FFF2-40B4-BE49-F238E27FC236}">
                  <a16:creationId xmlns:a16="http://schemas.microsoft.com/office/drawing/2014/main" id="{3641DC23-195C-FCCC-33A3-6D5854BA08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4" name="Rectangle 23">
              <a:extLst>
                <a:ext uri="{FF2B5EF4-FFF2-40B4-BE49-F238E27FC236}">
                  <a16:creationId xmlns:a16="http://schemas.microsoft.com/office/drawing/2014/main" id="{422541BD-3155-EA04-D14D-BD6E99B2FE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5" name="Rectangle 25">
              <a:extLst>
                <a:ext uri="{FF2B5EF4-FFF2-40B4-BE49-F238E27FC236}">
                  <a16:creationId xmlns:a16="http://schemas.microsoft.com/office/drawing/2014/main" id="{E1916733-338F-141B-9E26-F92AF8217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6" name="Isosceles Triangle 1035">
              <a:extLst>
                <a:ext uri="{FF2B5EF4-FFF2-40B4-BE49-F238E27FC236}">
                  <a16:creationId xmlns:a16="http://schemas.microsoft.com/office/drawing/2014/main" id="{D5F0E9A8-4DD9-5434-EA5E-C21FE09A65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7" name="Rectangle 27">
              <a:extLst>
                <a:ext uri="{FF2B5EF4-FFF2-40B4-BE49-F238E27FC236}">
                  <a16:creationId xmlns:a16="http://schemas.microsoft.com/office/drawing/2014/main" id="{6E107171-91BD-594D-91B8-7DE1907107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8" name="Rectangle 28">
              <a:extLst>
                <a:ext uri="{FF2B5EF4-FFF2-40B4-BE49-F238E27FC236}">
                  <a16:creationId xmlns:a16="http://schemas.microsoft.com/office/drawing/2014/main" id="{1F6C6BE9-621A-20E8-194C-933A9B6465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9" name="Rectangle 29">
              <a:extLst>
                <a:ext uri="{FF2B5EF4-FFF2-40B4-BE49-F238E27FC236}">
                  <a16:creationId xmlns:a16="http://schemas.microsoft.com/office/drawing/2014/main" id="{B129C914-C969-DF8C-D043-06EC89A76A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0" name="Isosceles Triangle 1039">
              <a:extLst>
                <a:ext uri="{FF2B5EF4-FFF2-40B4-BE49-F238E27FC236}">
                  <a16:creationId xmlns:a16="http://schemas.microsoft.com/office/drawing/2014/main" id="{233C3E54-077F-29C2-1214-C424EB86FE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1" name="Isosceles Triangle 1040">
              <a:extLst>
                <a:ext uri="{FF2B5EF4-FFF2-40B4-BE49-F238E27FC236}">
                  <a16:creationId xmlns:a16="http://schemas.microsoft.com/office/drawing/2014/main" id="{48F14B85-938E-9A8C-CE6B-CB989BEBCC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AA36D5A7-3352-F9A7-0990-64DC218DF2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363" y="95650"/>
            <a:ext cx="3102601" cy="87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779E160-5D75-66A9-9781-8256448D8214}"/>
              </a:ext>
            </a:extLst>
          </p:cNvPr>
          <p:cNvSpPr txBox="1"/>
          <p:nvPr/>
        </p:nvSpPr>
        <p:spPr>
          <a:xfrm>
            <a:off x="3474394" y="176196"/>
            <a:ext cx="7115818" cy="120032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GB" sz="7200" dirty="0"/>
              <a:t>   Forest School</a:t>
            </a:r>
          </a:p>
        </p:txBody>
      </p:sp>
      <p:sp>
        <p:nvSpPr>
          <p:cNvPr id="7" name="Explosion: 8 Points 6">
            <a:extLst>
              <a:ext uri="{FF2B5EF4-FFF2-40B4-BE49-F238E27FC236}">
                <a16:creationId xmlns:a16="http://schemas.microsoft.com/office/drawing/2014/main" id="{F4F653BB-0903-2700-051E-78A2D7A244BB}"/>
              </a:ext>
            </a:extLst>
          </p:cNvPr>
          <p:cNvSpPr/>
          <p:nvPr/>
        </p:nvSpPr>
        <p:spPr>
          <a:xfrm>
            <a:off x="3332754" y="3176587"/>
            <a:ext cx="5990362" cy="3240974"/>
          </a:xfrm>
          <a:prstGeom prst="irregularSeal1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Kahlo Forest School will be once a week next half term.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1C7843A-328B-F8DD-7AE4-B6F6E822DD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724" y="1616849"/>
            <a:ext cx="10621857" cy="144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2505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5F054EF5-EFE6-45A2-834C-0F0931F39F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32" name="Straight Connector 1031">
              <a:extLst>
                <a:ext uri="{FF2B5EF4-FFF2-40B4-BE49-F238E27FC236}">
                  <a16:creationId xmlns:a16="http://schemas.microsoft.com/office/drawing/2014/main" id="{CFE3C88A-FEDB-4B9C-94EE-5026B326B3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" name="Straight Connector 1032">
              <a:extLst>
                <a:ext uri="{FF2B5EF4-FFF2-40B4-BE49-F238E27FC236}">
                  <a16:creationId xmlns:a16="http://schemas.microsoft.com/office/drawing/2014/main" id="{B5D51D9B-0E7C-44D3-9215-81F991523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4" name="Rectangle 23">
              <a:extLst>
                <a:ext uri="{FF2B5EF4-FFF2-40B4-BE49-F238E27FC236}">
                  <a16:creationId xmlns:a16="http://schemas.microsoft.com/office/drawing/2014/main" id="{16EFB339-1D4E-4824-A20B-AF30D07CF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5" name="Rectangle 25">
              <a:extLst>
                <a:ext uri="{FF2B5EF4-FFF2-40B4-BE49-F238E27FC236}">
                  <a16:creationId xmlns:a16="http://schemas.microsoft.com/office/drawing/2014/main" id="{00030831-8136-4C61-8F00-6F190C5AE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6" name="Isosceles Triangle 1035">
              <a:extLst>
                <a:ext uri="{FF2B5EF4-FFF2-40B4-BE49-F238E27FC236}">
                  <a16:creationId xmlns:a16="http://schemas.microsoft.com/office/drawing/2014/main" id="{9B14B360-4798-467E-ADE9-756959EC5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7" name="Rectangle 27">
              <a:extLst>
                <a:ext uri="{FF2B5EF4-FFF2-40B4-BE49-F238E27FC236}">
                  <a16:creationId xmlns:a16="http://schemas.microsoft.com/office/drawing/2014/main" id="{9433F2F7-DA21-430A-A31C-D529D9C6A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8" name="Rectangle 28">
              <a:extLst>
                <a:ext uri="{FF2B5EF4-FFF2-40B4-BE49-F238E27FC236}">
                  <a16:creationId xmlns:a16="http://schemas.microsoft.com/office/drawing/2014/main" id="{0B24FFF9-F75D-4A88-90F8-D2D7BBB8E8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9" name="Rectangle 29">
              <a:extLst>
                <a:ext uri="{FF2B5EF4-FFF2-40B4-BE49-F238E27FC236}">
                  <a16:creationId xmlns:a16="http://schemas.microsoft.com/office/drawing/2014/main" id="{A0A2A2C4-404D-431C-8F9A-227932A42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0" name="Isosceles Triangle 1039">
              <a:extLst>
                <a:ext uri="{FF2B5EF4-FFF2-40B4-BE49-F238E27FC236}">
                  <a16:creationId xmlns:a16="http://schemas.microsoft.com/office/drawing/2014/main" id="{4661DBE2-1BC5-463F-BBB8-199B890D1C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1" name="Isosceles Triangle 1040">
              <a:extLst>
                <a:ext uri="{FF2B5EF4-FFF2-40B4-BE49-F238E27FC236}">
                  <a16:creationId xmlns:a16="http://schemas.microsoft.com/office/drawing/2014/main" id="{710A6E70-F0B9-4E3D-9A78-2D2FEE5DF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0450FFF6-2327-2F77-E236-1F2A72703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363" y="95650"/>
            <a:ext cx="3102601" cy="87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DB93B7E1-660B-4A0C-05A0-6B36E5FDAD02}"/>
              </a:ext>
            </a:extLst>
          </p:cNvPr>
          <p:cNvGrpSpPr/>
          <p:nvPr/>
        </p:nvGrpSpPr>
        <p:grpSpPr>
          <a:xfrm>
            <a:off x="3445568" y="161272"/>
            <a:ext cx="5812226" cy="1754326"/>
            <a:chOff x="3445568" y="161272"/>
            <a:chExt cx="5812226" cy="1754326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ABA6640-C829-63EA-A3A3-3328EF7342EB}"/>
                </a:ext>
              </a:extLst>
            </p:cNvPr>
            <p:cNvSpPr txBox="1"/>
            <p:nvPr/>
          </p:nvSpPr>
          <p:spPr>
            <a:xfrm>
              <a:off x="3445568" y="161272"/>
              <a:ext cx="4655127" cy="1754326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5400" dirty="0"/>
                <a:t>Special Mentions</a:t>
              </a:r>
            </a:p>
          </p:txBody>
        </p:sp>
        <p:pic>
          <p:nvPicPr>
            <p:cNvPr id="8" name="Picture 7" descr="A tree with orange leaves&#10;&#10;Description automatically generated">
              <a:extLst>
                <a:ext uri="{FF2B5EF4-FFF2-40B4-BE49-F238E27FC236}">
                  <a16:creationId xmlns:a16="http://schemas.microsoft.com/office/drawing/2014/main" id="{0CC6BE09-5EBA-3E02-9E97-8ABE1F7A33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tretch>
              <a:fillRect/>
            </a:stretch>
          </p:blipFill>
          <p:spPr>
            <a:xfrm>
              <a:off x="7503468" y="161272"/>
              <a:ext cx="1754326" cy="1754326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6E00AD70-227B-7F50-DF76-5913AC70BF41}"/>
              </a:ext>
            </a:extLst>
          </p:cNvPr>
          <p:cNvSpPr txBox="1"/>
          <p:nvPr/>
        </p:nvSpPr>
        <p:spPr>
          <a:xfrm>
            <a:off x="598130" y="3627516"/>
            <a:ext cx="9125892" cy="1077218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GB" sz="3200" dirty="0"/>
              <a:t>You will receive an Arbor notification on the Friday before.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02F134C-D510-C7AC-7902-0C9350A55FD4}"/>
              </a:ext>
            </a:extLst>
          </p:cNvPr>
          <p:cNvGrpSpPr/>
          <p:nvPr/>
        </p:nvGrpSpPr>
        <p:grpSpPr>
          <a:xfrm>
            <a:off x="588476" y="2404534"/>
            <a:ext cx="9125892" cy="1077218"/>
            <a:chOff x="588476" y="2404534"/>
            <a:chExt cx="9125892" cy="107721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F01E0AD-8381-EE3D-CBD1-D13058B080D4}"/>
                </a:ext>
              </a:extLst>
            </p:cNvPr>
            <p:cNvSpPr txBox="1"/>
            <p:nvPr/>
          </p:nvSpPr>
          <p:spPr>
            <a:xfrm>
              <a:off x="588476" y="2404534"/>
              <a:ext cx="9125892" cy="1077218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en-GB" sz="3200" dirty="0"/>
                <a:t>Special Mentions assemblies are every Friday after Rock Up and Read.</a:t>
              </a:r>
            </a:p>
          </p:txBody>
        </p:sp>
        <p:pic>
          <p:nvPicPr>
            <p:cNvPr id="20" name="Picture 19" descr="A green leaf with black background&#10;&#10;Description automatically generated">
              <a:extLst>
                <a:ext uri="{FF2B5EF4-FFF2-40B4-BE49-F238E27FC236}">
                  <a16:creationId xmlns:a16="http://schemas.microsoft.com/office/drawing/2014/main" id="{0452B626-1E78-4570-748F-DBB60D3A377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6"/>
                </a:ext>
              </a:extLst>
            </a:blip>
            <a:stretch>
              <a:fillRect/>
            </a:stretch>
          </p:blipFill>
          <p:spPr>
            <a:xfrm rot="4889031">
              <a:off x="8843376" y="2545470"/>
              <a:ext cx="732410" cy="732410"/>
            </a:xfrm>
            <a:prstGeom prst="rect">
              <a:avLst/>
            </a:prstGeom>
          </p:spPr>
        </p:pic>
      </p:grpSp>
      <p:grpSp>
        <p:nvGrpSpPr>
          <p:cNvPr id="5" name="Group 4"/>
          <p:cNvGrpSpPr/>
          <p:nvPr/>
        </p:nvGrpSpPr>
        <p:grpSpPr>
          <a:xfrm>
            <a:off x="598130" y="4914152"/>
            <a:ext cx="9125892" cy="1569660"/>
            <a:chOff x="598130" y="4914152"/>
            <a:chExt cx="9125892" cy="1569660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1791E3FE-FEA9-C17B-424F-817BD81094BA}"/>
                </a:ext>
              </a:extLst>
            </p:cNvPr>
            <p:cNvGrpSpPr/>
            <p:nvPr/>
          </p:nvGrpSpPr>
          <p:grpSpPr>
            <a:xfrm>
              <a:off x="598130" y="4914152"/>
              <a:ext cx="9125892" cy="1569660"/>
              <a:chOff x="598130" y="4914152"/>
              <a:chExt cx="9125892" cy="1569660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ECD8100-A959-8959-E022-A295CFF25481}"/>
                  </a:ext>
                </a:extLst>
              </p:cNvPr>
              <p:cNvSpPr txBox="1"/>
              <p:nvPr/>
            </p:nvSpPr>
            <p:spPr>
              <a:xfrm>
                <a:off x="598130" y="4914152"/>
                <a:ext cx="9125892" cy="1569660"/>
              </a:xfrm>
              <a:prstGeom prst="rect">
                <a:avLst/>
              </a:prstGeom>
              <a:solidFill>
                <a:srgbClr val="FFFFFF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GB" sz="3200" dirty="0"/>
                  <a:t>You will also receive a Arbor notification for Merit Star and Maths Mission Awards on the Friday before.</a:t>
                </a:r>
              </a:p>
            </p:txBody>
          </p:sp>
          <p:pic>
            <p:nvPicPr>
              <p:cNvPr id="23" name="Picture 22" descr="A red star on a black background&#10;&#10;Description automatically generated">
                <a:extLst>
                  <a:ext uri="{FF2B5EF4-FFF2-40B4-BE49-F238E27FC236}">
                    <a16:creationId xmlns:a16="http://schemas.microsoft.com/office/drawing/2014/main" id="{82A949C7-4DF2-F10B-E60E-A442B06A43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8"/>
                  </a:ext>
                </a:extLst>
              </a:blip>
              <a:stretch>
                <a:fillRect/>
              </a:stretch>
            </p:blipFill>
            <p:spPr>
              <a:xfrm>
                <a:off x="9095930" y="4953000"/>
                <a:ext cx="473459" cy="473459"/>
              </a:xfrm>
              <a:prstGeom prst="rect">
                <a:avLst/>
              </a:prstGeom>
            </p:spPr>
          </p:pic>
        </p:grp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626354" y="5572534"/>
              <a:ext cx="875034" cy="7944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91995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5F054EF5-EFE6-45A2-834C-0F0931F39F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32" name="Straight Connector 1031">
              <a:extLst>
                <a:ext uri="{FF2B5EF4-FFF2-40B4-BE49-F238E27FC236}">
                  <a16:creationId xmlns:a16="http://schemas.microsoft.com/office/drawing/2014/main" id="{CFE3C88A-FEDB-4B9C-94EE-5026B326B3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" name="Straight Connector 1032">
              <a:extLst>
                <a:ext uri="{FF2B5EF4-FFF2-40B4-BE49-F238E27FC236}">
                  <a16:creationId xmlns:a16="http://schemas.microsoft.com/office/drawing/2014/main" id="{B5D51D9B-0E7C-44D3-9215-81F991523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4" name="Rectangle 23">
              <a:extLst>
                <a:ext uri="{FF2B5EF4-FFF2-40B4-BE49-F238E27FC236}">
                  <a16:creationId xmlns:a16="http://schemas.microsoft.com/office/drawing/2014/main" id="{16EFB339-1D4E-4824-A20B-AF30D07CF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5" name="Rectangle 25">
              <a:extLst>
                <a:ext uri="{FF2B5EF4-FFF2-40B4-BE49-F238E27FC236}">
                  <a16:creationId xmlns:a16="http://schemas.microsoft.com/office/drawing/2014/main" id="{00030831-8136-4C61-8F00-6F190C5AE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6" name="Isosceles Triangle 1035">
              <a:extLst>
                <a:ext uri="{FF2B5EF4-FFF2-40B4-BE49-F238E27FC236}">
                  <a16:creationId xmlns:a16="http://schemas.microsoft.com/office/drawing/2014/main" id="{9B14B360-4798-467E-ADE9-756959EC5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7" name="Rectangle 27">
              <a:extLst>
                <a:ext uri="{FF2B5EF4-FFF2-40B4-BE49-F238E27FC236}">
                  <a16:creationId xmlns:a16="http://schemas.microsoft.com/office/drawing/2014/main" id="{9433F2F7-DA21-430A-A31C-D529D9C6A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8" name="Rectangle 28">
              <a:extLst>
                <a:ext uri="{FF2B5EF4-FFF2-40B4-BE49-F238E27FC236}">
                  <a16:creationId xmlns:a16="http://schemas.microsoft.com/office/drawing/2014/main" id="{0B24FFF9-F75D-4A88-90F8-D2D7BBB8E8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9" name="Rectangle 29">
              <a:extLst>
                <a:ext uri="{FF2B5EF4-FFF2-40B4-BE49-F238E27FC236}">
                  <a16:creationId xmlns:a16="http://schemas.microsoft.com/office/drawing/2014/main" id="{A0A2A2C4-404D-431C-8F9A-227932A42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0" name="Isosceles Triangle 1039">
              <a:extLst>
                <a:ext uri="{FF2B5EF4-FFF2-40B4-BE49-F238E27FC236}">
                  <a16:creationId xmlns:a16="http://schemas.microsoft.com/office/drawing/2014/main" id="{4661DBE2-1BC5-463F-BBB8-199B890D1C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1" name="Isosceles Triangle 1040">
              <a:extLst>
                <a:ext uri="{FF2B5EF4-FFF2-40B4-BE49-F238E27FC236}">
                  <a16:creationId xmlns:a16="http://schemas.microsoft.com/office/drawing/2014/main" id="{710A6E70-F0B9-4E3D-9A78-2D2FEE5DF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0450FFF6-2327-2F77-E236-1F2A72703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363" y="95650"/>
            <a:ext cx="3102601" cy="87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3445568" y="-155996"/>
            <a:ext cx="8678098" cy="2316620"/>
            <a:chOff x="3445568" y="-155996"/>
            <a:chExt cx="8678098" cy="2316620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96DC6086-6DDF-BCF7-EA82-97BA0C3DA701}"/>
                </a:ext>
              </a:extLst>
            </p:cNvPr>
            <p:cNvSpPr txBox="1"/>
            <p:nvPr/>
          </p:nvSpPr>
          <p:spPr>
            <a:xfrm>
              <a:off x="3445568" y="161272"/>
              <a:ext cx="4655127" cy="1754326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5400" dirty="0"/>
                <a:t>Rock Up And Read</a:t>
              </a:r>
            </a:p>
          </p:txBody>
        </p:sp>
        <p:pic>
          <p:nvPicPr>
            <p:cNvPr id="15" name="Picture 14" descr="Download Play Human Book Behavior Child Reading HQ PNG Image | FreePNGIm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07046" y="-155996"/>
              <a:ext cx="2316620" cy="2316620"/>
            </a:xfrm>
            <a:prstGeom prst="rect">
              <a:avLst/>
            </a:prstGeom>
          </p:spPr>
        </p:pic>
      </p:grpSp>
      <p:grpSp>
        <p:nvGrpSpPr>
          <p:cNvPr id="5" name="Group 4"/>
          <p:cNvGrpSpPr/>
          <p:nvPr/>
        </p:nvGrpSpPr>
        <p:grpSpPr>
          <a:xfrm>
            <a:off x="705985" y="2802974"/>
            <a:ext cx="9274627" cy="3924275"/>
            <a:chOff x="705985" y="2802974"/>
            <a:chExt cx="9274627" cy="3924275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E00AD70-227B-7F50-DF76-5913AC70BF41}"/>
                </a:ext>
              </a:extLst>
            </p:cNvPr>
            <p:cNvSpPr txBox="1"/>
            <p:nvPr/>
          </p:nvSpPr>
          <p:spPr>
            <a:xfrm>
              <a:off x="705985" y="2802974"/>
              <a:ext cx="9274627" cy="584775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200" dirty="0"/>
                <a:t>Every Friday at 8:40-8:55</a:t>
              </a:r>
            </a:p>
          </p:txBody>
        </p:sp>
        <p:pic>
          <p:nvPicPr>
            <p:cNvPr id="4" name="Picture 3" descr="Un Paladín en el Infierno: octubre 201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5567" y="3681413"/>
              <a:ext cx="4655127" cy="30458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44191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5F054EF5-EFE6-45A2-834C-0F0931F39F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32" name="Straight Connector 1031">
              <a:extLst>
                <a:ext uri="{FF2B5EF4-FFF2-40B4-BE49-F238E27FC236}">
                  <a16:creationId xmlns:a16="http://schemas.microsoft.com/office/drawing/2014/main" id="{CFE3C88A-FEDB-4B9C-94EE-5026B326B3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" name="Straight Connector 1032">
              <a:extLst>
                <a:ext uri="{FF2B5EF4-FFF2-40B4-BE49-F238E27FC236}">
                  <a16:creationId xmlns:a16="http://schemas.microsoft.com/office/drawing/2014/main" id="{B5D51D9B-0E7C-44D3-9215-81F991523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4" name="Rectangle 23">
              <a:extLst>
                <a:ext uri="{FF2B5EF4-FFF2-40B4-BE49-F238E27FC236}">
                  <a16:creationId xmlns:a16="http://schemas.microsoft.com/office/drawing/2014/main" id="{16EFB339-1D4E-4824-A20B-AF30D07CF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5" name="Rectangle 25">
              <a:extLst>
                <a:ext uri="{FF2B5EF4-FFF2-40B4-BE49-F238E27FC236}">
                  <a16:creationId xmlns:a16="http://schemas.microsoft.com/office/drawing/2014/main" id="{00030831-8136-4C61-8F00-6F190C5AE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6" name="Isosceles Triangle 1035">
              <a:extLst>
                <a:ext uri="{FF2B5EF4-FFF2-40B4-BE49-F238E27FC236}">
                  <a16:creationId xmlns:a16="http://schemas.microsoft.com/office/drawing/2014/main" id="{9B14B360-4798-467E-ADE9-756959EC5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7" name="Rectangle 27">
              <a:extLst>
                <a:ext uri="{FF2B5EF4-FFF2-40B4-BE49-F238E27FC236}">
                  <a16:creationId xmlns:a16="http://schemas.microsoft.com/office/drawing/2014/main" id="{9433F2F7-DA21-430A-A31C-D529D9C6A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8" name="Rectangle 28">
              <a:extLst>
                <a:ext uri="{FF2B5EF4-FFF2-40B4-BE49-F238E27FC236}">
                  <a16:creationId xmlns:a16="http://schemas.microsoft.com/office/drawing/2014/main" id="{0B24FFF9-F75D-4A88-90F8-D2D7BBB8E8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9" name="Rectangle 29">
              <a:extLst>
                <a:ext uri="{FF2B5EF4-FFF2-40B4-BE49-F238E27FC236}">
                  <a16:creationId xmlns:a16="http://schemas.microsoft.com/office/drawing/2014/main" id="{A0A2A2C4-404D-431C-8F9A-227932A42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0" name="Isosceles Triangle 1039">
              <a:extLst>
                <a:ext uri="{FF2B5EF4-FFF2-40B4-BE49-F238E27FC236}">
                  <a16:creationId xmlns:a16="http://schemas.microsoft.com/office/drawing/2014/main" id="{4661DBE2-1BC5-463F-BBB8-199B890D1C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1" name="Isosceles Triangle 1040">
              <a:extLst>
                <a:ext uri="{FF2B5EF4-FFF2-40B4-BE49-F238E27FC236}">
                  <a16:creationId xmlns:a16="http://schemas.microsoft.com/office/drawing/2014/main" id="{710A6E70-F0B9-4E3D-9A78-2D2FEE5DF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0450FFF6-2327-2F77-E236-1F2A72703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363" y="95650"/>
            <a:ext cx="3102601" cy="87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7361B7C-5ED8-E04A-0E3D-A9A38F66F715}"/>
              </a:ext>
            </a:extLst>
          </p:cNvPr>
          <p:cNvSpPr txBox="1"/>
          <p:nvPr/>
        </p:nvSpPr>
        <p:spPr>
          <a:xfrm>
            <a:off x="4382939" y="226892"/>
            <a:ext cx="5732734" cy="1754326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Parent Newsletters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30711FC-CD46-0795-DFD2-40C8EF22E5D5}"/>
              </a:ext>
            </a:extLst>
          </p:cNvPr>
          <p:cNvGrpSpPr/>
          <p:nvPr/>
        </p:nvGrpSpPr>
        <p:grpSpPr>
          <a:xfrm>
            <a:off x="705666" y="1475917"/>
            <a:ext cx="11104456" cy="4713706"/>
            <a:chOff x="678505" y="1494024"/>
            <a:chExt cx="11104456" cy="471370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D72C63F3-7D85-4D0D-C341-9AA6C12849B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0694566">
              <a:off x="678505" y="1494024"/>
              <a:ext cx="3327391" cy="4696741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F0A63CB-9D33-D698-5E1A-EE5F9963653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069715">
              <a:off x="4495533" y="3035883"/>
              <a:ext cx="2934085" cy="3171847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8E918D3-5BED-F2B8-9C80-144FBCD9C4E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0674388">
              <a:off x="7567642" y="3234418"/>
              <a:ext cx="4215319" cy="296437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97650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ED0AB-8349-A521-8FCE-8B25923388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F4F6BEB-A693-AA89-85E0-F6825DF4A2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5594" y="355883"/>
            <a:ext cx="3520773" cy="164754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01FCF61-06A2-5698-9BE1-D9D5FBA77256}"/>
              </a:ext>
            </a:extLst>
          </p:cNvPr>
          <p:cNvSpPr txBox="1"/>
          <p:nvPr/>
        </p:nvSpPr>
        <p:spPr>
          <a:xfrm>
            <a:off x="3624776" y="2003425"/>
            <a:ext cx="4572129" cy="58477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Letters and admin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71509A-EC8B-3657-D7D9-275A0727173C}"/>
              </a:ext>
            </a:extLst>
          </p:cNvPr>
          <p:cNvSpPr txBox="1"/>
          <p:nvPr/>
        </p:nvSpPr>
        <p:spPr>
          <a:xfrm>
            <a:off x="3624775" y="2809008"/>
            <a:ext cx="4572129" cy="58477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Bookings</a:t>
            </a:r>
          </a:p>
        </p:txBody>
      </p:sp>
      <p:sp>
        <p:nvSpPr>
          <p:cNvPr id="2" name="Explosion: 14 Points 1">
            <a:extLst>
              <a:ext uri="{FF2B5EF4-FFF2-40B4-BE49-F238E27FC236}">
                <a16:creationId xmlns:a16="http://schemas.microsoft.com/office/drawing/2014/main" id="{073E4C90-3A4D-A65C-AE4C-FFF19A0A1EC0}"/>
              </a:ext>
            </a:extLst>
          </p:cNvPr>
          <p:cNvSpPr/>
          <p:nvPr/>
        </p:nvSpPr>
        <p:spPr>
          <a:xfrm>
            <a:off x="2924269" y="3614591"/>
            <a:ext cx="6563763" cy="2743237"/>
          </a:xfrm>
          <a:prstGeom prst="irregularSeal2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We no longer use Ping!</a:t>
            </a:r>
          </a:p>
        </p:txBody>
      </p:sp>
    </p:spTree>
    <p:extLst>
      <p:ext uri="{BB962C8B-B14F-4D97-AF65-F5344CB8AC3E}">
        <p14:creationId xmlns:p14="http://schemas.microsoft.com/office/powerpoint/2010/main" val="2155712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5F054EF5-EFE6-45A2-834C-0F0931F39F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32" name="Straight Connector 1031">
              <a:extLst>
                <a:ext uri="{FF2B5EF4-FFF2-40B4-BE49-F238E27FC236}">
                  <a16:creationId xmlns:a16="http://schemas.microsoft.com/office/drawing/2014/main" id="{CFE3C88A-FEDB-4B9C-94EE-5026B326B3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" name="Straight Connector 1032">
              <a:extLst>
                <a:ext uri="{FF2B5EF4-FFF2-40B4-BE49-F238E27FC236}">
                  <a16:creationId xmlns:a16="http://schemas.microsoft.com/office/drawing/2014/main" id="{B5D51D9B-0E7C-44D3-9215-81F991523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4" name="Rectangle 23">
              <a:extLst>
                <a:ext uri="{FF2B5EF4-FFF2-40B4-BE49-F238E27FC236}">
                  <a16:creationId xmlns:a16="http://schemas.microsoft.com/office/drawing/2014/main" id="{16EFB339-1D4E-4824-A20B-AF30D07CF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5" name="Rectangle 25">
              <a:extLst>
                <a:ext uri="{FF2B5EF4-FFF2-40B4-BE49-F238E27FC236}">
                  <a16:creationId xmlns:a16="http://schemas.microsoft.com/office/drawing/2014/main" id="{00030831-8136-4C61-8F00-6F190C5AE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6" name="Isosceles Triangle 1035">
              <a:extLst>
                <a:ext uri="{FF2B5EF4-FFF2-40B4-BE49-F238E27FC236}">
                  <a16:creationId xmlns:a16="http://schemas.microsoft.com/office/drawing/2014/main" id="{9B14B360-4798-467E-ADE9-756959EC5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7" name="Rectangle 27">
              <a:extLst>
                <a:ext uri="{FF2B5EF4-FFF2-40B4-BE49-F238E27FC236}">
                  <a16:creationId xmlns:a16="http://schemas.microsoft.com/office/drawing/2014/main" id="{9433F2F7-DA21-430A-A31C-D529D9C6A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8" name="Rectangle 28">
              <a:extLst>
                <a:ext uri="{FF2B5EF4-FFF2-40B4-BE49-F238E27FC236}">
                  <a16:creationId xmlns:a16="http://schemas.microsoft.com/office/drawing/2014/main" id="{0B24FFF9-F75D-4A88-90F8-D2D7BBB8E8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9" name="Rectangle 29">
              <a:extLst>
                <a:ext uri="{FF2B5EF4-FFF2-40B4-BE49-F238E27FC236}">
                  <a16:creationId xmlns:a16="http://schemas.microsoft.com/office/drawing/2014/main" id="{A0A2A2C4-404D-431C-8F9A-227932A42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0" name="Isosceles Triangle 1039">
              <a:extLst>
                <a:ext uri="{FF2B5EF4-FFF2-40B4-BE49-F238E27FC236}">
                  <a16:creationId xmlns:a16="http://schemas.microsoft.com/office/drawing/2014/main" id="{4661DBE2-1BC5-463F-BBB8-199B890D1C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1" name="Isosceles Triangle 1040">
              <a:extLst>
                <a:ext uri="{FF2B5EF4-FFF2-40B4-BE49-F238E27FC236}">
                  <a16:creationId xmlns:a16="http://schemas.microsoft.com/office/drawing/2014/main" id="{710A6E70-F0B9-4E3D-9A78-2D2FEE5DF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0450FFF6-2327-2F77-E236-1F2A72703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363" y="95650"/>
            <a:ext cx="3102601" cy="87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619787" y="1504161"/>
            <a:ext cx="46493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3"/>
              </a:rPr>
              <a:t>https://www.rudyardkiplingprimary.co.uk/</a:t>
            </a:r>
            <a:endParaRPr lang="en-GB" dirty="0"/>
          </a:p>
          <a:p>
            <a:endParaRPr lang="en-GB" dirty="0"/>
          </a:p>
        </p:txBody>
      </p:sp>
      <p:grpSp>
        <p:nvGrpSpPr>
          <p:cNvPr id="4" name="Group 3"/>
          <p:cNvGrpSpPr/>
          <p:nvPr/>
        </p:nvGrpSpPr>
        <p:grpSpPr>
          <a:xfrm>
            <a:off x="2934876" y="161272"/>
            <a:ext cx="6226465" cy="6234854"/>
            <a:chOff x="2934876" y="161272"/>
            <a:chExt cx="6226465" cy="623485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6DC6086-6DDF-BCF7-EA82-97BA0C3DA701}"/>
                </a:ext>
              </a:extLst>
            </p:cNvPr>
            <p:cNvSpPr txBox="1"/>
            <p:nvPr/>
          </p:nvSpPr>
          <p:spPr>
            <a:xfrm>
              <a:off x="3445568" y="161272"/>
              <a:ext cx="4997788" cy="923330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5400" dirty="0"/>
                <a:t>School Website</a:t>
              </a: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34876" y="2289201"/>
              <a:ext cx="6226465" cy="41069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92621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5F054EF5-EFE6-45A2-834C-0F0931F39F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32" name="Straight Connector 1031">
              <a:extLst>
                <a:ext uri="{FF2B5EF4-FFF2-40B4-BE49-F238E27FC236}">
                  <a16:creationId xmlns:a16="http://schemas.microsoft.com/office/drawing/2014/main" id="{CFE3C88A-FEDB-4B9C-94EE-5026B326B3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" name="Straight Connector 1032">
              <a:extLst>
                <a:ext uri="{FF2B5EF4-FFF2-40B4-BE49-F238E27FC236}">
                  <a16:creationId xmlns:a16="http://schemas.microsoft.com/office/drawing/2014/main" id="{B5D51D9B-0E7C-44D3-9215-81F991523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4" name="Rectangle 23">
              <a:extLst>
                <a:ext uri="{FF2B5EF4-FFF2-40B4-BE49-F238E27FC236}">
                  <a16:creationId xmlns:a16="http://schemas.microsoft.com/office/drawing/2014/main" id="{16EFB339-1D4E-4824-A20B-AF30D07CF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5" name="Rectangle 25">
              <a:extLst>
                <a:ext uri="{FF2B5EF4-FFF2-40B4-BE49-F238E27FC236}">
                  <a16:creationId xmlns:a16="http://schemas.microsoft.com/office/drawing/2014/main" id="{00030831-8136-4C61-8F00-6F190C5AE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6" name="Isosceles Triangle 1035">
              <a:extLst>
                <a:ext uri="{FF2B5EF4-FFF2-40B4-BE49-F238E27FC236}">
                  <a16:creationId xmlns:a16="http://schemas.microsoft.com/office/drawing/2014/main" id="{9B14B360-4798-467E-ADE9-756959EC5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7" name="Rectangle 27">
              <a:extLst>
                <a:ext uri="{FF2B5EF4-FFF2-40B4-BE49-F238E27FC236}">
                  <a16:creationId xmlns:a16="http://schemas.microsoft.com/office/drawing/2014/main" id="{9433F2F7-DA21-430A-A31C-D529D9C6A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8" name="Rectangle 28">
              <a:extLst>
                <a:ext uri="{FF2B5EF4-FFF2-40B4-BE49-F238E27FC236}">
                  <a16:creationId xmlns:a16="http://schemas.microsoft.com/office/drawing/2014/main" id="{0B24FFF9-F75D-4A88-90F8-D2D7BBB8E8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9" name="Rectangle 29">
              <a:extLst>
                <a:ext uri="{FF2B5EF4-FFF2-40B4-BE49-F238E27FC236}">
                  <a16:creationId xmlns:a16="http://schemas.microsoft.com/office/drawing/2014/main" id="{A0A2A2C4-404D-431C-8F9A-227932A42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0" name="Isosceles Triangle 1039">
              <a:extLst>
                <a:ext uri="{FF2B5EF4-FFF2-40B4-BE49-F238E27FC236}">
                  <a16:creationId xmlns:a16="http://schemas.microsoft.com/office/drawing/2014/main" id="{4661DBE2-1BC5-463F-BBB8-199B890D1C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1" name="Isosceles Triangle 1040">
              <a:extLst>
                <a:ext uri="{FF2B5EF4-FFF2-40B4-BE49-F238E27FC236}">
                  <a16:creationId xmlns:a16="http://schemas.microsoft.com/office/drawing/2014/main" id="{710A6E70-F0B9-4E3D-9A78-2D2FEE5DF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0450FFF6-2327-2F77-E236-1F2A72703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363" y="95650"/>
            <a:ext cx="3102601" cy="87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6DC6086-6DDF-BCF7-EA82-97BA0C3DA701}"/>
              </a:ext>
            </a:extLst>
          </p:cNvPr>
          <p:cNvSpPr txBox="1"/>
          <p:nvPr/>
        </p:nvSpPr>
        <p:spPr>
          <a:xfrm>
            <a:off x="3445568" y="161272"/>
            <a:ext cx="4997788" cy="92333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Class Page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630925" y="2357754"/>
            <a:ext cx="7224896" cy="2464225"/>
            <a:chOff x="1880068" y="1456384"/>
            <a:chExt cx="7224896" cy="246422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80068" y="1465848"/>
              <a:ext cx="2723792" cy="2445299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42625" y="1456384"/>
              <a:ext cx="4262339" cy="2464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52486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5F054EF5-EFE6-45A2-834C-0F0931F39F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32" name="Straight Connector 1031">
              <a:extLst>
                <a:ext uri="{FF2B5EF4-FFF2-40B4-BE49-F238E27FC236}">
                  <a16:creationId xmlns:a16="http://schemas.microsoft.com/office/drawing/2014/main" id="{CFE3C88A-FEDB-4B9C-94EE-5026B326B3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" name="Straight Connector 1032">
              <a:extLst>
                <a:ext uri="{FF2B5EF4-FFF2-40B4-BE49-F238E27FC236}">
                  <a16:creationId xmlns:a16="http://schemas.microsoft.com/office/drawing/2014/main" id="{B5D51D9B-0E7C-44D3-9215-81F991523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4" name="Rectangle 23">
              <a:extLst>
                <a:ext uri="{FF2B5EF4-FFF2-40B4-BE49-F238E27FC236}">
                  <a16:creationId xmlns:a16="http://schemas.microsoft.com/office/drawing/2014/main" id="{16EFB339-1D4E-4824-A20B-AF30D07CF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5" name="Rectangle 25">
              <a:extLst>
                <a:ext uri="{FF2B5EF4-FFF2-40B4-BE49-F238E27FC236}">
                  <a16:creationId xmlns:a16="http://schemas.microsoft.com/office/drawing/2014/main" id="{00030831-8136-4C61-8F00-6F190C5AE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6" name="Isosceles Triangle 1035">
              <a:extLst>
                <a:ext uri="{FF2B5EF4-FFF2-40B4-BE49-F238E27FC236}">
                  <a16:creationId xmlns:a16="http://schemas.microsoft.com/office/drawing/2014/main" id="{9B14B360-4798-467E-ADE9-756959EC5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7" name="Rectangle 27">
              <a:extLst>
                <a:ext uri="{FF2B5EF4-FFF2-40B4-BE49-F238E27FC236}">
                  <a16:creationId xmlns:a16="http://schemas.microsoft.com/office/drawing/2014/main" id="{9433F2F7-DA21-430A-A31C-D529D9C6A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8" name="Rectangle 28">
              <a:extLst>
                <a:ext uri="{FF2B5EF4-FFF2-40B4-BE49-F238E27FC236}">
                  <a16:creationId xmlns:a16="http://schemas.microsoft.com/office/drawing/2014/main" id="{0B24FFF9-F75D-4A88-90F8-D2D7BBB8E8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9" name="Rectangle 29">
              <a:extLst>
                <a:ext uri="{FF2B5EF4-FFF2-40B4-BE49-F238E27FC236}">
                  <a16:creationId xmlns:a16="http://schemas.microsoft.com/office/drawing/2014/main" id="{A0A2A2C4-404D-431C-8F9A-227932A42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0" name="Isosceles Triangle 1039">
              <a:extLst>
                <a:ext uri="{FF2B5EF4-FFF2-40B4-BE49-F238E27FC236}">
                  <a16:creationId xmlns:a16="http://schemas.microsoft.com/office/drawing/2014/main" id="{4661DBE2-1BC5-463F-BBB8-199B890D1C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1" name="Isosceles Triangle 1040">
              <a:extLst>
                <a:ext uri="{FF2B5EF4-FFF2-40B4-BE49-F238E27FC236}">
                  <a16:creationId xmlns:a16="http://schemas.microsoft.com/office/drawing/2014/main" id="{710A6E70-F0B9-4E3D-9A78-2D2FEE5DF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0450FFF6-2327-2F77-E236-1F2A72703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363" y="95650"/>
            <a:ext cx="3102601" cy="87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96DC6086-6DDF-BCF7-EA82-97BA0C3DA701}"/>
              </a:ext>
            </a:extLst>
          </p:cNvPr>
          <p:cNvSpPr txBox="1"/>
          <p:nvPr/>
        </p:nvSpPr>
        <p:spPr>
          <a:xfrm>
            <a:off x="5248751" y="138433"/>
            <a:ext cx="3798254" cy="707886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Curriculum Map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E520208-6FA7-82DF-BF90-2286338019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2268" y="1130057"/>
            <a:ext cx="7740955" cy="501116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B7F0D32-0084-F8F9-70AB-8DBD959A9B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760558">
            <a:off x="246585" y="1120943"/>
            <a:ext cx="1433356" cy="164894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2347F74-67B6-39E9-D1B2-EB62EB7FFF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83971">
            <a:off x="9899532" y="492313"/>
            <a:ext cx="1320718" cy="193190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4B27E02-5A96-E849-E1A5-8596375DB5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718324">
            <a:off x="9477092" y="4604898"/>
            <a:ext cx="2534756" cy="177999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6137EA0-25FD-F8A7-32D9-3199790D9E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9932413">
            <a:off x="187267" y="5090275"/>
            <a:ext cx="1908137" cy="127533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C1603558-FDF9-2A8C-B0B6-7D3E716C0F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94988" y="92493"/>
            <a:ext cx="1648356" cy="1037564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2D5C154-B222-3DA0-4603-D97C27CF110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3635" y="3269662"/>
            <a:ext cx="1291389" cy="1291389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8CD2567-F632-AD23-EB11-323AA4537C8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317489" y="3009153"/>
            <a:ext cx="1350397" cy="898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8288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5F054EF5-EFE6-45A2-834C-0F0931F39F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32" name="Straight Connector 1031">
              <a:extLst>
                <a:ext uri="{FF2B5EF4-FFF2-40B4-BE49-F238E27FC236}">
                  <a16:creationId xmlns:a16="http://schemas.microsoft.com/office/drawing/2014/main" id="{CFE3C88A-FEDB-4B9C-94EE-5026B326B3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" name="Straight Connector 1032">
              <a:extLst>
                <a:ext uri="{FF2B5EF4-FFF2-40B4-BE49-F238E27FC236}">
                  <a16:creationId xmlns:a16="http://schemas.microsoft.com/office/drawing/2014/main" id="{B5D51D9B-0E7C-44D3-9215-81F991523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4" name="Rectangle 23">
              <a:extLst>
                <a:ext uri="{FF2B5EF4-FFF2-40B4-BE49-F238E27FC236}">
                  <a16:creationId xmlns:a16="http://schemas.microsoft.com/office/drawing/2014/main" id="{16EFB339-1D4E-4824-A20B-AF30D07CF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5" name="Rectangle 25">
              <a:extLst>
                <a:ext uri="{FF2B5EF4-FFF2-40B4-BE49-F238E27FC236}">
                  <a16:creationId xmlns:a16="http://schemas.microsoft.com/office/drawing/2014/main" id="{00030831-8136-4C61-8F00-6F190C5AE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6" name="Isosceles Triangle 1035">
              <a:extLst>
                <a:ext uri="{FF2B5EF4-FFF2-40B4-BE49-F238E27FC236}">
                  <a16:creationId xmlns:a16="http://schemas.microsoft.com/office/drawing/2014/main" id="{9B14B360-4798-467E-ADE9-756959EC5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7" name="Rectangle 27">
              <a:extLst>
                <a:ext uri="{FF2B5EF4-FFF2-40B4-BE49-F238E27FC236}">
                  <a16:creationId xmlns:a16="http://schemas.microsoft.com/office/drawing/2014/main" id="{9433F2F7-DA21-430A-A31C-D529D9C6A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8" name="Rectangle 28">
              <a:extLst>
                <a:ext uri="{FF2B5EF4-FFF2-40B4-BE49-F238E27FC236}">
                  <a16:creationId xmlns:a16="http://schemas.microsoft.com/office/drawing/2014/main" id="{0B24FFF9-F75D-4A88-90F8-D2D7BBB8E8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9" name="Rectangle 29">
              <a:extLst>
                <a:ext uri="{FF2B5EF4-FFF2-40B4-BE49-F238E27FC236}">
                  <a16:creationId xmlns:a16="http://schemas.microsoft.com/office/drawing/2014/main" id="{A0A2A2C4-404D-431C-8F9A-227932A42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0" name="Isosceles Triangle 1039">
              <a:extLst>
                <a:ext uri="{FF2B5EF4-FFF2-40B4-BE49-F238E27FC236}">
                  <a16:creationId xmlns:a16="http://schemas.microsoft.com/office/drawing/2014/main" id="{4661DBE2-1BC5-463F-BBB8-199B890D1C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1" name="Isosceles Triangle 1040">
              <a:extLst>
                <a:ext uri="{FF2B5EF4-FFF2-40B4-BE49-F238E27FC236}">
                  <a16:creationId xmlns:a16="http://schemas.microsoft.com/office/drawing/2014/main" id="{710A6E70-F0B9-4E3D-9A78-2D2FEE5DF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0450FFF6-2327-2F77-E236-1F2A72703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363" y="95650"/>
            <a:ext cx="3102601" cy="87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6DC6086-6DDF-BCF7-EA82-97BA0C3DA701}"/>
              </a:ext>
            </a:extLst>
          </p:cNvPr>
          <p:cNvSpPr txBox="1"/>
          <p:nvPr/>
        </p:nvSpPr>
        <p:spPr>
          <a:xfrm>
            <a:off x="3445568" y="161272"/>
            <a:ext cx="5616926" cy="92333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Obama Days for: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3439979" y="2058694"/>
            <a:ext cx="5616926" cy="740664"/>
            <a:chOff x="3472519" y="2817642"/>
            <a:chExt cx="5616926" cy="740664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E00AD70-227B-7F50-DF76-5913AC70BF41}"/>
                </a:ext>
              </a:extLst>
            </p:cNvPr>
            <p:cNvSpPr txBox="1"/>
            <p:nvPr/>
          </p:nvSpPr>
          <p:spPr>
            <a:xfrm>
              <a:off x="3472519" y="2895587"/>
              <a:ext cx="5616926" cy="584775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en-GB" sz="3200" dirty="0"/>
                <a:t>Computing:	Wednesday</a:t>
              </a:r>
            </a:p>
          </p:txBody>
        </p:sp>
        <p:pic>
          <p:nvPicPr>
            <p:cNvPr id="2" name="Picture 1" descr="File:Dell Desktop Computer in school classroom.jpg - Wikimedia Commons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72596" y="2817642"/>
              <a:ext cx="987552" cy="740664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/>
        </p:nvGrpSpPr>
        <p:grpSpPr>
          <a:xfrm>
            <a:off x="3448335" y="3000729"/>
            <a:ext cx="5616926" cy="708196"/>
            <a:chOff x="3472519" y="4325579"/>
            <a:chExt cx="5616926" cy="708196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E00AD70-227B-7F50-DF76-5913AC70BF41}"/>
                </a:ext>
              </a:extLst>
            </p:cNvPr>
            <p:cNvSpPr txBox="1"/>
            <p:nvPr/>
          </p:nvSpPr>
          <p:spPr>
            <a:xfrm>
              <a:off x="3472519" y="4387290"/>
              <a:ext cx="5616926" cy="584775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en-GB" sz="3200" dirty="0"/>
                <a:t>Library:	TBC</a:t>
              </a:r>
            </a:p>
          </p:txBody>
        </p:sp>
        <p:pic>
          <p:nvPicPr>
            <p:cNvPr id="18" name="Picture 17" descr="Un Paladín en el Infierno: octubre 2013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10939" y="4325579"/>
              <a:ext cx="1082377" cy="708196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42B8F7C-2D30-EA42-6318-27028D692C30}"/>
              </a:ext>
            </a:extLst>
          </p:cNvPr>
          <p:cNvGrpSpPr/>
          <p:nvPr/>
        </p:nvGrpSpPr>
        <p:grpSpPr>
          <a:xfrm>
            <a:off x="2691462" y="3910296"/>
            <a:ext cx="7684479" cy="2601262"/>
            <a:chOff x="2691462" y="3910296"/>
            <a:chExt cx="7684479" cy="2601262"/>
          </a:xfrm>
        </p:grpSpPr>
        <p:sp>
          <p:nvSpPr>
            <p:cNvPr id="5" name="Wave 4">
              <a:extLst>
                <a:ext uri="{FF2B5EF4-FFF2-40B4-BE49-F238E27FC236}">
                  <a16:creationId xmlns:a16="http://schemas.microsoft.com/office/drawing/2014/main" id="{84B465DF-0111-11CA-09BB-42CFE452808B}"/>
                </a:ext>
              </a:extLst>
            </p:cNvPr>
            <p:cNvSpPr/>
            <p:nvPr/>
          </p:nvSpPr>
          <p:spPr>
            <a:xfrm>
              <a:off x="2691462" y="3910296"/>
              <a:ext cx="7684479" cy="2601262"/>
            </a:xfrm>
            <a:prstGeom prst="wave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GB" sz="2000" b="1" dirty="0">
                <a:solidFill>
                  <a:schemeClr val="tx1"/>
                </a:solidFill>
              </a:endParaRPr>
            </a:p>
            <a:p>
              <a:r>
                <a:rPr lang="en-GB" sz="2000" b="1" dirty="0">
                  <a:solidFill>
                    <a:schemeClr val="tx1"/>
                  </a:solidFill>
                </a:rPr>
                <a:t>Dates:</a:t>
              </a:r>
            </a:p>
            <a:p>
              <a:endParaRPr lang="en-GB" sz="1000" b="1" dirty="0">
                <a:solidFill>
                  <a:schemeClr val="tx1"/>
                </a:solidFill>
              </a:endParaRPr>
            </a:p>
            <a:p>
              <a:r>
                <a:rPr lang="en-GB" sz="2000" b="1" dirty="0">
                  <a:solidFill>
                    <a:schemeClr val="tx1"/>
                  </a:solidFill>
                </a:rPr>
                <a:t>Christmas show – tbc</a:t>
              </a:r>
            </a:p>
            <a:p>
              <a:endParaRPr lang="en-GB" sz="1000" b="1" dirty="0">
                <a:solidFill>
                  <a:schemeClr val="tx1"/>
                </a:solidFill>
              </a:endParaRPr>
            </a:p>
            <a:p>
              <a:r>
                <a:rPr lang="en-GB" sz="2000" b="1" dirty="0">
                  <a:solidFill>
                    <a:schemeClr val="tx1"/>
                  </a:solidFill>
                </a:rPr>
                <a:t>Upcoming trips – TBC</a:t>
              </a:r>
              <a:endParaRPr lang="en-GB" dirty="0"/>
            </a:p>
            <a:p>
              <a:endParaRPr lang="en-GB" dirty="0"/>
            </a:p>
          </p:txBody>
        </p:sp>
        <p:pic>
          <p:nvPicPr>
            <p:cNvPr id="10" name="Picture 9" descr="Coach Bus Red · Free vector graphic on Pixabay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49361" y="5641913"/>
              <a:ext cx="846553" cy="434740"/>
            </a:xfrm>
            <a:prstGeom prst="rect">
              <a:avLst/>
            </a:prstGeom>
          </p:spPr>
        </p:pic>
        <p:pic>
          <p:nvPicPr>
            <p:cNvPr id="11" name="Picture 10" descr="Xaveduni Productions: ¡FELIZ NAVIDAD!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91661" y="4247116"/>
              <a:ext cx="463850" cy="5889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3175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5F054EF5-EFE6-45A2-834C-0F0931F39F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32" name="Straight Connector 1031">
              <a:extLst>
                <a:ext uri="{FF2B5EF4-FFF2-40B4-BE49-F238E27FC236}">
                  <a16:creationId xmlns:a16="http://schemas.microsoft.com/office/drawing/2014/main" id="{CFE3C88A-FEDB-4B9C-94EE-5026B326B3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" name="Straight Connector 1032">
              <a:extLst>
                <a:ext uri="{FF2B5EF4-FFF2-40B4-BE49-F238E27FC236}">
                  <a16:creationId xmlns:a16="http://schemas.microsoft.com/office/drawing/2014/main" id="{B5D51D9B-0E7C-44D3-9215-81F991523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4" name="Rectangle 23">
              <a:extLst>
                <a:ext uri="{FF2B5EF4-FFF2-40B4-BE49-F238E27FC236}">
                  <a16:creationId xmlns:a16="http://schemas.microsoft.com/office/drawing/2014/main" id="{16EFB339-1D4E-4824-A20B-AF30D07CF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5" name="Rectangle 25">
              <a:extLst>
                <a:ext uri="{FF2B5EF4-FFF2-40B4-BE49-F238E27FC236}">
                  <a16:creationId xmlns:a16="http://schemas.microsoft.com/office/drawing/2014/main" id="{00030831-8136-4C61-8F00-6F190C5AE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6" name="Isosceles Triangle 1035">
              <a:extLst>
                <a:ext uri="{FF2B5EF4-FFF2-40B4-BE49-F238E27FC236}">
                  <a16:creationId xmlns:a16="http://schemas.microsoft.com/office/drawing/2014/main" id="{9B14B360-4798-467E-ADE9-756959EC5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7" name="Rectangle 27">
              <a:extLst>
                <a:ext uri="{FF2B5EF4-FFF2-40B4-BE49-F238E27FC236}">
                  <a16:creationId xmlns:a16="http://schemas.microsoft.com/office/drawing/2014/main" id="{9433F2F7-DA21-430A-A31C-D529D9C6A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8" name="Rectangle 28">
              <a:extLst>
                <a:ext uri="{FF2B5EF4-FFF2-40B4-BE49-F238E27FC236}">
                  <a16:creationId xmlns:a16="http://schemas.microsoft.com/office/drawing/2014/main" id="{0B24FFF9-F75D-4A88-90F8-D2D7BBB8E8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9" name="Rectangle 29">
              <a:extLst>
                <a:ext uri="{FF2B5EF4-FFF2-40B4-BE49-F238E27FC236}">
                  <a16:creationId xmlns:a16="http://schemas.microsoft.com/office/drawing/2014/main" id="{A0A2A2C4-404D-431C-8F9A-227932A42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0" name="Isosceles Triangle 1039">
              <a:extLst>
                <a:ext uri="{FF2B5EF4-FFF2-40B4-BE49-F238E27FC236}">
                  <a16:creationId xmlns:a16="http://schemas.microsoft.com/office/drawing/2014/main" id="{4661DBE2-1BC5-463F-BBB8-199B890D1C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1" name="Isosceles Triangle 1040">
              <a:extLst>
                <a:ext uri="{FF2B5EF4-FFF2-40B4-BE49-F238E27FC236}">
                  <a16:creationId xmlns:a16="http://schemas.microsoft.com/office/drawing/2014/main" id="{710A6E70-F0B9-4E3D-9A78-2D2FEE5DF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0450FFF6-2327-2F77-E236-1F2A72703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363" y="95650"/>
            <a:ext cx="3102601" cy="87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6231" y="743294"/>
            <a:ext cx="2916774" cy="519149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E00AD70-227B-7F50-DF76-5913AC70BF41}"/>
              </a:ext>
            </a:extLst>
          </p:cNvPr>
          <p:cNvSpPr txBox="1"/>
          <p:nvPr/>
        </p:nvSpPr>
        <p:spPr>
          <a:xfrm>
            <a:off x="3572176" y="2511862"/>
            <a:ext cx="4572129" cy="58477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Increase fluency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00AD70-227B-7F50-DF76-5913AC70BF41}"/>
              </a:ext>
            </a:extLst>
          </p:cNvPr>
          <p:cNvSpPr txBox="1"/>
          <p:nvPr/>
        </p:nvSpPr>
        <p:spPr>
          <a:xfrm>
            <a:off x="3572177" y="1448679"/>
            <a:ext cx="4572129" cy="58477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Increase confidence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E00AD70-227B-7F50-DF76-5913AC70BF41}"/>
              </a:ext>
            </a:extLst>
          </p:cNvPr>
          <p:cNvSpPr txBox="1"/>
          <p:nvPr/>
        </p:nvSpPr>
        <p:spPr>
          <a:xfrm>
            <a:off x="3572177" y="385496"/>
            <a:ext cx="4572129" cy="58477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Practise regularly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E00AD70-227B-7F50-DF76-5913AC70BF41}"/>
              </a:ext>
            </a:extLst>
          </p:cNvPr>
          <p:cNvSpPr txBox="1"/>
          <p:nvPr/>
        </p:nvSpPr>
        <p:spPr>
          <a:xfrm>
            <a:off x="3578775" y="3589867"/>
            <a:ext cx="4572129" cy="58477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Tackle challenges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E00AD70-227B-7F50-DF76-5913AC70BF41}"/>
              </a:ext>
            </a:extLst>
          </p:cNvPr>
          <p:cNvSpPr txBox="1"/>
          <p:nvPr/>
        </p:nvSpPr>
        <p:spPr>
          <a:xfrm>
            <a:off x="3572176" y="4857569"/>
            <a:ext cx="4606624" cy="156966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3200" dirty="0"/>
              <a:t>Login: </a:t>
            </a:r>
            <a:r>
              <a:rPr lang="en-US" sz="3200" dirty="0" err="1"/>
              <a:t>surnam</a:t>
            </a:r>
            <a:r>
              <a:rPr lang="en-US" sz="3200" dirty="0"/>
              <a:t>:@rkps.me</a:t>
            </a:r>
          </a:p>
          <a:p>
            <a:r>
              <a:rPr lang="en-US" sz="3200" dirty="0"/>
              <a:t>Password: words123</a:t>
            </a:r>
          </a:p>
        </p:txBody>
      </p:sp>
    </p:spTree>
    <p:extLst>
      <p:ext uri="{BB962C8B-B14F-4D97-AF65-F5344CB8AC3E}">
        <p14:creationId xmlns:p14="http://schemas.microsoft.com/office/powerpoint/2010/main" val="296428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5F054EF5-EFE6-45A2-834C-0F0931F39F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32" name="Straight Connector 1031">
              <a:extLst>
                <a:ext uri="{FF2B5EF4-FFF2-40B4-BE49-F238E27FC236}">
                  <a16:creationId xmlns:a16="http://schemas.microsoft.com/office/drawing/2014/main" id="{CFE3C88A-FEDB-4B9C-94EE-5026B326B3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" name="Straight Connector 1032">
              <a:extLst>
                <a:ext uri="{FF2B5EF4-FFF2-40B4-BE49-F238E27FC236}">
                  <a16:creationId xmlns:a16="http://schemas.microsoft.com/office/drawing/2014/main" id="{B5D51D9B-0E7C-44D3-9215-81F991523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4" name="Rectangle 23">
              <a:extLst>
                <a:ext uri="{FF2B5EF4-FFF2-40B4-BE49-F238E27FC236}">
                  <a16:creationId xmlns:a16="http://schemas.microsoft.com/office/drawing/2014/main" id="{16EFB339-1D4E-4824-A20B-AF30D07CF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5" name="Rectangle 25">
              <a:extLst>
                <a:ext uri="{FF2B5EF4-FFF2-40B4-BE49-F238E27FC236}">
                  <a16:creationId xmlns:a16="http://schemas.microsoft.com/office/drawing/2014/main" id="{00030831-8136-4C61-8F00-6F190C5AE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6" name="Isosceles Triangle 1035">
              <a:extLst>
                <a:ext uri="{FF2B5EF4-FFF2-40B4-BE49-F238E27FC236}">
                  <a16:creationId xmlns:a16="http://schemas.microsoft.com/office/drawing/2014/main" id="{9B14B360-4798-467E-ADE9-756959EC5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7" name="Rectangle 27">
              <a:extLst>
                <a:ext uri="{FF2B5EF4-FFF2-40B4-BE49-F238E27FC236}">
                  <a16:creationId xmlns:a16="http://schemas.microsoft.com/office/drawing/2014/main" id="{9433F2F7-DA21-430A-A31C-D529D9C6A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8" name="Rectangle 28">
              <a:extLst>
                <a:ext uri="{FF2B5EF4-FFF2-40B4-BE49-F238E27FC236}">
                  <a16:creationId xmlns:a16="http://schemas.microsoft.com/office/drawing/2014/main" id="{0B24FFF9-F75D-4A88-90F8-D2D7BBB8E8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9" name="Rectangle 29">
              <a:extLst>
                <a:ext uri="{FF2B5EF4-FFF2-40B4-BE49-F238E27FC236}">
                  <a16:creationId xmlns:a16="http://schemas.microsoft.com/office/drawing/2014/main" id="{A0A2A2C4-404D-431C-8F9A-227932A42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0" name="Isosceles Triangle 1039">
              <a:extLst>
                <a:ext uri="{FF2B5EF4-FFF2-40B4-BE49-F238E27FC236}">
                  <a16:creationId xmlns:a16="http://schemas.microsoft.com/office/drawing/2014/main" id="{4661DBE2-1BC5-463F-BBB8-199B890D1C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1" name="Isosceles Triangle 1040">
              <a:extLst>
                <a:ext uri="{FF2B5EF4-FFF2-40B4-BE49-F238E27FC236}">
                  <a16:creationId xmlns:a16="http://schemas.microsoft.com/office/drawing/2014/main" id="{710A6E70-F0B9-4E3D-9A78-2D2FEE5DF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0450FFF6-2327-2F77-E236-1F2A72703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363" y="95650"/>
            <a:ext cx="3102601" cy="87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6DC6086-6DDF-BCF7-EA82-97BA0C3DA701}"/>
              </a:ext>
            </a:extLst>
          </p:cNvPr>
          <p:cNvSpPr txBox="1"/>
          <p:nvPr/>
        </p:nvSpPr>
        <p:spPr>
          <a:xfrm>
            <a:off x="3445568" y="161272"/>
            <a:ext cx="5616926" cy="92333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Reading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00AD70-227B-7F50-DF76-5913AC70BF41}"/>
              </a:ext>
            </a:extLst>
          </p:cNvPr>
          <p:cNvSpPr txBox="1"/>
          <p:nvPr/>
        </p:nvSpPr>
        <p:spPr>
          <a:xfrm>
            <a:off x="955899" y="1481525"/>
            <a:ext cx="8106595" cy="58477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Read your reading book 3 times a week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E00AD70-227B-7F50-DF76-5913AC70BF41}"/>
              </a:ext>
            </a:extLst>
          </p:cNvPr>
          <p:cNvSpPr txBox="1"/>
          <p:nvPr/>
        </p:nvSpPr>
        <p:spPr>
          <a:xfrm>
            <a:off x="955898" y="2442816"/>
            <a:ext cx="8106596" cy="58477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Record this in your reading record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00AD70-227B-7F50-DF76-5913AC70BF41}"/>
              </a:ext>
            </a:extLst>
          </p:cNvPr>
          <p:cNvSpPr txBox="1"/>
          <p:nvPr/>
        </p:nvSpPr>
        <p:spPr>
          <a:xfrm>
            <a:off x="955897" y="3404107"/>
            <a:ext cx="8106597" cy="58477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Choose a reading for pleasure book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E00AD70-227B-7F50-DF76-5913AC70BF41}"/>
              </a:ext>
            </a:extLst>
          </p:cNvPr>
          <p:cNvSpPr txBox="1"/>
          <p:nvPr/>
        </p:nvSpPr>
        <p:spPr>
          <a:xfrm>
            <a:off x="955897" y="4368225"/>
            <a:ext cx="8106597" cy="58477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Hand in your reading record weekly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E00AD70-227B-7F50-DF76-5913AC70BF41}"/>
              </a:ext>
            </a:extLst>
          </p:cNvPr>
          <p:cNvSpPr txBox="1"/>
          <p:nvPr/>
        </p:nvSpPr>
        <p:spPr>
          <a:xfrm>
            <a:off x="974153" y="5396091"/>
            <a:ext cx="8088341" cy="1077218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3 reads = 1 raffle ticket drawn in Special Mentions assembly </a:t>
            </a:r>
          </a:p>
        </p:txBody>
      </p:sp>
    </p:spTree>
    <p:extLst>
      <p:ext uri="{BB962C8B-B14F-4D97-AF65-F5344CB8AC3E}">
        <p14:creationId xmlns:p14="http://schemas.microsoft.com/office/powerpoint/2010/main" val="875341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96DC6086-6DDF-BCF7-EA82-97BA0C3DA701}"/>
              </a:ext>
            </a:extLst>
          </p:cNvPr>
          <p:cNvSpPr txBox="1"/>
          <p:nvPr/>
        </p:nvSpPr>
        <p:spPr>
          <a:xfrm>
            <a:off x="3445568" y="161272"/>
            <a:ext cx="5616926" cy="132343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How can I support my child with spelling?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5F72D96-1F77-0156-B04A-C4DE5A79F488}"/>
              </a:ext>
            </a:extLst>
          </p:cNvPr>
          <p:cNvGrpSpPr/>
          <p:nvPr/>
        </p:nvGrpSpPr>
        <p:grpSpPr>
          <a:xfrm>
            <a:off x="2292148" y="1706610"/>
            <a:ext cx="7188737" cy="4990118"/>
            <a:chOff x="607727" y="2885704"/>
            <a:chExt cx="5063633" cy="3846218"/>
          </a:xfrm>
        </p:grpSpPr>
        <p:sp>
          <p:nvSpPr>
            <p:cNvPr id="4" name="Rectangle 3"/>
            <p:cNvSpPr/>
            <p:nvPr/>
          </p:nvSpPr>
          <p:spPr>
            <a:xfrm>
              <a:off x="607727" y="2885704"/>
              <a:ext cx="5063633" cy="539062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b="1" dirty="0">
                  <a:solidFill>
                    <a:schemeClr val="tx1"/>
                  </a:solidFill>
                </a:rPr>
                <a:t>Year 1 Words</a:t>
              </a: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4DB67F9-E9CC-348D-8F0E-08AD369A57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57251" y="3499195"/>
              <a:ext cx="4763558" cy="32327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93865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0450FFF6-2327-2F77-E236-1F2A72703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363" y="95650"/>
            <a:ext cx="3102601" cy="87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6DC6086-6DDF-BCF7-EA82-97BA0C3DA701}"/>
              </a:ext>
            </a:extLst>
          </p:cNvPr>
          <p:cNvSpPr txBox="1"/>
          <p:nvPr/>
        </p:nvSpPr>
        <p:spPr>
          <a:xfrm>
            <a:off x="3445568" y="161272"/>
            <a:ext cx="5616926" cy="707886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Phonics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867" y="1495393"/>
            <a:ext cx="8064966" cy="4991824"/>
          </a:xfrm>
          <a:prstGeom prst="rect">
            <a:avLst/>
          </a:prstGeom>
        </p:spPr>
      </p:pic>
      <p:sp>
        <p:nvSpPr>
          <p:cNvPr id="3" name="Diamond 2">
            <a:extLst>
              <a:ext uri="{FF2B5EF4-FFF2-40B4-BE49-F238E27FC236}">
                <a16:creationId xmlns:a16="http://schemas.microsoft.com/office/drawing/2014/main" id="{166708DA-D758-23FE-DC43-477DD5A3CB86}"/>
              </a:ext>
            </a:extLst>
          </p:cNvPr>
          <p:cNvSpPr/>
          <p:nvPr/>
        </p:nvSpPr>
        <p:spPr>
          <a:xfrm>
            <a:off x="231243" y="1647243"/>
            <a:ext cx="3471624" cy="4688124"/>
          </a:xfrm>
          <a:prstGeom prst="diamon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tx1"/>
                </a:solidFill>
              </a:rPr>
              <a:t>Every 2 weeks, your child will be given a list of words that have our fortnightly sound. This will show how that sound is represented by different spellings.</a:t>
            </a:r>
          </a:p>
        </p:txBody>
      </p:sp>
    </p:spTree>
    <p:extLst>
      <p:ext uri="{BB962C8B-B14F-4D97-AF65-F5344CB8AC3E}">
        <p14:creationId xmlns:p14="http://schemas.microsoft.com/office/powerpoint/2010/main" val="2088317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0450FFF6-2327-2F77-E236-1F2A72703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6523" y="77543"/>
            <a:ext cx="3102601" cy="87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6DC6086-6DDF-BCF7-EA82-97BA0C3DA701}"/>
              </a:ext>
            </a:extLst>
          </p:cNvPr>
          <p:cNvSpPr txBox="1"/>
          <p:nvPr/>
        </p:nvSpPr>
        <p:spPr>
          <a:xfrm>
            <a:off x="1629624" y="161272"/>
            <a:ext cx="9605726" cy="707886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Examples of Phonics Games You Can Play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93" y="1075148"/>
            <a:ext cx="5406657" cy="405499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514" y="1056903"/>
            <a:ext cx="5430982" cy="407323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60793" y="5438899"/>
            <a:ext cx="5406657" cy="10156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/>
              <a:t>Spelling Word Hunt – single or multiplayer</a:t>
            </a:r>
          </a:p>
          <a:p>
            <a:pPr algn="ctr"/>
            <a:r>
              <a:rPr lang="en-GB" sz="2000" dirty="0"/>
              <a:t>Find all the one of the spellings as quickly as you can for that sound.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43677" y="5435600"/>
            <a:ext cx="5406657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/>
              <a:t>Matching Pairs – multiplayer</a:t>
            </a:r>
          </a:p>
          <a:p>
            <a:pPr algn="ctr"/>
            <a:r>
              <a:rPr lang="en-GB" sz="2000" dirty="0"/>
              <a:t>Have all spellings of the sound face down, turning two over at a time. If the spelling matches, keep it.</a:t>
            </a:r>
          </a:p>
        </p:txBody>
      </p:sp>
    </p:spTree>
    <p:extLst>
      <p:ext uri="{BB962C8B-B14F-4D97-AF65-F5344CB8AC3E}">
        <p14:creationId xmlns:p14="http://schemas.microsoft.com/office/powerpoint/2010/main" val="2571874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0450FFF6-2327-2F77-E236-1F2A72703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363" y="95650"/>
            <a:ext cx="3102601" cy="87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63" y="1076213"/>
            <a:ext cx="5592749" cy="41945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3363" y="1076213"/>
            <a:ext cx="5592749" cy="4194562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355839" y="5438899"/>
            <a:ext cx="5406657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/>
              <a:t>Treasure or Trash – single or multiplayer</a:t>
            </a:r>
          </a:p>
          <a:p>
            <a:pPr algn="ctr"/>
            <a:r>
              <a:rPr lang="en-GB" sz="2000" dirty="0"/>
              <a:t>Have a mix of real and unreal words. Sort them into treasure for real words and trash for unreal words.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9364" y="5435600"/>
            <a:ext cx="5561222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/>
              <a:t>Word Bingo – multiplayer</a:t>
            </a:r>
          </a:p>
          <a:p>
            <a:pPr algn="ctr"/>
            <a:r>
              <a:rPr lang="en-GB" sz="2000" dirty="0"/>
              <a:t>Make words cards for 12 words. Your child copies 5 of them. Pull the words out of a hat/pot – the first to get their 5 words wins.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B8CBF8-98BB-06FE-017E-539F21E4B29C}"/>
              </a:ext>
            </a:extLst>
          </p:cNvPr>
          <p:cNvSpPr txBox="1"/>
          <p:nvPr/>
        </p:nvSpPr>
        <p:spPr>
          <a:xfrm>
            <a:off x="1629624" y="161272"/>
            <a:ext cx="9605726" cy="707886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Examples of Phonics Games You Can Play</a:t>
            </a:r>
          </a:p>
        </p:txBody>
      </p:sp>
    </p:spTree>
    <p:extLst>
      <p:ext uri="{BB962C8B-B14F-4D97-AF65-F5344CB8AC3E}">
        <p14:creationId xmlns:p14="http://schemas.microsoft.com/office/powerpoint/2010/main" val="4193107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5F054EF5-EFE6-45A2-834C-0F0931F39F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32" name="Straight Connector 1031">
              <a:extLst>
                <a:ext uri="{FF2B5EF4-FFF2-40B4-BE49-F238E27FC236}">
                  <a16:creationId xmlns:a16="http://schemas.microsoft.com/office/drawing/2014/main" id="{CFE3C88A-FEDB-4B9C-94EE-5026B326B3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" name="Straight Connector 1032">
              <a:extLst>
                <a:ext uri="{FF2B5EF4-FFF2-40B4-BE49-F238E27FC236}">
                  <a16:creationId xmlns:a16="http://schemas.microsoft.com/office/drawing/2014/main" id="{B5D51D9B-0E7C-44D3-9215-81F991523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4" name="Rectangle 23">
              <a:extLst>
                <a:ext uri="{FF2B5EF4-FFF2-40B4-BE49-F238E27FC236}">
                  <a16:creationId xmlns:a16="http://schemas.microsoft.com/office/drawing/2014/main" id="{16EFB339-1D4E-4824-A20B-AF30D07CF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5" name="Rectangle 25">
              <a:extLst>
                <a:ext uri="{FF2B5EF4-FFF2-40B4-BE49-F238E27FC236}">
                  <a16:creationId xmlns:a16="http://schemas.microsoft.com/office/drawing/2014/main" id="{00030831-8136-4C61-8F00-6F190C5AE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6" name="Isosceles Triangle 1035">
              <a:extLst>
                <a:ext uri="{FF2B5EF4-FFF2-40B4-BE49-F238E27FC236}">
                  <a16:creationId xmlns:a16="http://schemas.microsoft.com/office/drawing/2014/main" id="{9B14B360-4798-467E-ADE9-756959EC5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7" name="Rectangle 27">
              <a:extLst>
                <a:ext uri="{FF2B5EF4-FFF2-40B4-BE49-F238E27FC236}">
                  <a16:creationId xmlns:a16="http://schemas.microsoft.com/office/drawing/2014/main" id="{9433F2F7-DA21-430A-A31C-D529D9C6A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8" name="Rectangle 28">
              <a:extLst>
                <a:ext uri="{FF2B5EF4-FFF2-40B4-BE49-F238E27FC236}">
                  <a16:creationId xmlns:a16="http://schemas.microsoft.com/office/drawing/2014/main" id="{0B24FFF9-F75D-4A88-90F8-D2D7BBB8E8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9" name="Rectangle 29">
              <a:extLst>
                <a:ext uri="{FF2B5EF4-FFF2-40B4-BE49-F238E27FC236}">
                  <a16:creationId xmlns:a16="http://schemas.microsoft.com/office/drawing/2014/main" id="{A0A2A2C4-404D-431C-8F9A-227932A42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0" name="Isosceles Triangle 1039">
              <a:extLst>
                <a:ext uri="{FF2B5EF4-FFF2-40B4-BE49-F238E27FC236}">
                  <a16:creationId xmlns:a16="http://schemas.microsoft.com/office/drawing/2014/main" id="{4661DBE2-1BC5-463F-BBB8-199B890D1C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1" name="Isosceles Triangle 1040">
              <a:extLst>
                <a:ext uri="{FF2B5EF4-FFF2-40B4-BE49-F238E27FC236}">
                  <a16:creationId xmlns:a16="http://schemas.microsoft.com/office/drawing/2014/main" id="{710A6E70-F0B9-4E3D-9A78-2D2FEE5DF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0450FFF6-2327-2F77-E236-1F2A72703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363" y="95650"/>
            <a:ext cx="3102601" cy="87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A4CD865C-FA87-9E87-D2E3-51D0030F1B02}"/>
              </a:ext>
            </a:extLst>
          </p:cNvPr>
          <p:cNvGrpSpPr/>
          <p:nvPr/>
        </p:nvGrpSpPr>
        <p:grpSpPr>
          <a:xfrm>
            <a:off x="1958401" y="798049"/>
            <a:ext cx="7288040" cy="4354717"/>
            <a:chOff x="1490034" y="1187348"/>
            <a:chExt cx="7288040" cy="4354717"/>
          </a:xfrm>
        </p:grpSpPr>
        <p:sp>
          <p:nvSpPr>
            <p:cNvPr id="5" name="Double Wave 4">
              <a:extLst>
                <a:ext uri="{FF2B5EF4-FFF2-40B4-BE49-F238E27FC236}">
                  <a16:creationId xmlns:a16="http://schemas.microsoft.com/office/drawing/2014/main" id="{743A5536-AE21-D3AE-21F4-8335B2D4A5C5}"/>
                </a:ext>
              </a:extLst>
            </p:cNvPr>
            <p:cNvSpPr/>
            <p:nvPr/>
          </p:nvSpPr>
          <p:spPr>
            <a:xfrm>
              <a:off x="1490034" y="1187348"/>
              <a:ext cx="7288040" cy="4354717"/>
            </a:xfrm>
            <a:prstGeom prst="doubleWav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800" dirty="0">
                  <a:solidFill>
                    <a:schemeClr val="tx1"/>
                  </a:solidFill>
                </a:rPr>
                <a:t>There will be a Phonics Workshop for parents and carers later this term. </a:t>
              </a:r>
            </a:p>
            <a:p>
              <a:pPr algn="ctr"/>
              <a:endParaRPr lang="en-GB" dirty="0"/>
            </a:p>
          </p:txBody>
        </p:sp>
        <p:sp>
          <p:nvSpPr>
            <p:cNvPr id="6" name="Smiley Face 5">
              <a:extLst>
                <a:ext uri="{FF2B5EF4-FFF2-40B4-BE49-F238E27FC236}">
                  <a16:creationId xmlns:a16="http://schemas.microsoft.com/office/drawing/2014/main" id="{702406E9-1077-CEEE-510A-2362D35BF8BD}"/>
                </a:ext>
              </a:extLst>
            </p:cNvPr>
            <p:cNvSpPr/>
            <p:nvPr/>
          </p:nvSpPr>
          <p:spPr>
            <a:xfrm>
              <a:off x="4980830" y="4408166"/>
              <a:ext cx="487463" cy="462597"/>
            </a:xfrm>
            <a:prstGeom prst="smileyFac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0DA58DC9-1E1B-479C-4F4D-3C7AF11DAD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965979">
            <a:off x="9504826" y="500211"/>
            <a:ext cx="2360648" cy="129309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04B151C-EA63-151C-B226-05D60C9F3F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821328">
            <a:off x="1062585" y="5011933"/>
            <a:ext cx="2221869" cy="1572742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D6FFA1D1-24CA-0F11-9DCA-56F85D114460}"/>
              </a:ext>
            </a:extLst>
          </p:cNvPr>
          <p:cNvSpPr/>
          <p:nvPr/>
        </p:nvSpPr>
        <p:spPr>
          <a:xfrm>
            <a:off x="8932333" y="4782531"/>
            <a:ext cx="3256491" cy="187721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The workshop will explain more about Phonics and how to play these and other games.</a:t>
            </a:r>
          </a:p>
        </p:txBody>
      </p:sp>
    </p:spTree>
    <p:extLst>
      <p:ext uri="{BB962C8B-B14F-4D97-AF65-F5344CB8AC3E}">
        <p14:creationId xmlns:p14="http://schemas.microsoft.com/office/powerpoint/2010/main" val="3668069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CD12C2-FB88-AE24-7D42-D0793F778D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68B180A9-EB90-582F-4DB9-5DF32D281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32" name="Straight Connector 1031">
              <a:extLst>
                <a:ext uri="{FF2B5EF4-FFF2-40B4-BE49-F238E27FC236}">
                  <a16:creationId xmlns:a16="http://schemas.microsoft.com/office/drawing/2014/main" id="{A1DE1268-F2F1-F731-3915-71DB447B5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" name="Straight Connector 1032">
              <a:extLst>
                <a:ext uri="{FF2B5EF4-FFF2-40B4-BE49-F238E27FC236}">
                  <a16:creationId xmlns:a16="http://schemas.microsoft.com/office/drawing/2014/main" id="{D7A350FD-3FED-28E1-F38E-D6F27EB85A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4" name="Rectangle 23">
              <a:extLst>
                <a:ext uri="{FF2B5EF4-FFF2-40B4-BE49-F238E27FC236}">
                  <a16:creationId xmlns:a16="http://schemas.microsoft.com/office/drawing/2014/main" id="{539D9ED1-3F54-166F-365A-4A9CFF1A8A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5" name="Rectangle 25">
              <a:extLst>
                <a:ext uri="{FF2B5EF4-FFF2-40B4-BE49-F238E27FC236}">
                  <a16:creationId xmlns:a16="http://schemas.microsoft.com/office/drawing/2014/main" id="{D825FDB4-05CB-2E01-4998-4EEF086AB7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6" name="Isosceles Triangle 1035">
              <a:extLst>
                <a:ext uri="{FF2B5EF4-FFF2-40B4-BE49-F238E27FC236}">
                  <a16:creationId xmlns:a16="http://schemas.microsoft.com/office/drawing/2014/main" id="{50D39781-2570-535D-44A5-D8114DB1F7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7" name="Rectangle 27">
              <a:extLst>
                <a:ext uri="{FF2B5EF4-FFF2-40B4-BE49-F238E27FC236}">
                  <a16:creationId xmlns:a16="http://schemas.microsoft.com/office/drawing/2014/main" id="{3356E5E1-EBB1-1D0A-7AEE-105C6160D5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8" name="Rectangle 28">
              <a:extLst>
                <a:ext uri="{FF2B5EF4-FFF2-40B4-BE49-F238E27FC236}">
                  <a16:creationId xmlns:a16="http://schemas.microsoft.com/office/drawing/2014/main" id="{36561EDE-C453-33F1-F799-806EF5209B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9" name="Rectangle 29">
              <a:extLst>
                <a:ext uri="{FF2B5EF4-FFF2-40B4-BE49-F238E27FC236}">
                  <a16:creationId xmlns:a16="http://schemas.microsoft.com/office/drawing/2014/main" id="{4DD4CD6E-CC62-BFBC-184C-B47FF58164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0" name="Isosceles Triangle 1039">
              <a:extLst>
                <a:ext uri="{FF2B5EF4-FFF2-40B4-BE49-F238E27FC236}">
                  <a16:creationId xmlns:a16="http://schemas.microsoft.com/office/drawing/2014/main" id="{B5B9886A-CC7C-7A15-673F-14D1C46C65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1" name="Isosceles Triangle 1040">
              <a:extLst>
                <a:ext uri="{FF2B5EF4-FFF2-40B4-BE49-F238E27FC236}">
                  <a16:creationId xmlns:a16="http://schemas.microsoft.com/office/drawing/2014/main" id="{C791358B-9314-9182-9987-55C2445009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857C242F-0C38-5BA0-C0F2-D4A66724E9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363" y="95650"/>
            <a:ext cx="3102601" cy="87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loud Callout 1">
            <a:extLst>
              <a:ext uri="{FF2B5EF4-FFF2-40B4-BE49-F238E27FC236}">
                <a16:creationId xmlns:a16="http://schemas.microsoft.com/office/drawing/2014/main" id="{7D2DA1B3-17E6-0EFA-6BA2-22BEB2DE7C31}"/>
              </a:ext>
            </a:extLst>
          </p:cNvPr>
          <p:cNvSpPr/>
          <p:nvPr/>
        </p:nvSpPr>
        <p:spPr>
          <a:xfrm>
            <a:off x="2978419" y="322981"/>
            <a:ext cx="5894539" cy="2565132"/>
          </a:xfrm>
          <a:prstGeom prst="cloudCallout">
            <a:avLst>
              <a:gd name="adj1" fmla="val -52391"/>
              <a:gd name="adj2" fmla="val 6623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chemeClr val="tx1"/>
                </a:solidFill>
              </a:rPr>
              <a:t>Any questions?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9AB2EF-BCE9-4C39-C9D6-DBFC5C0DA4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3095" y="3992562"/>
            <a:ext cx="5199168" cy="2456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390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TM02900688[[fn=Facet]]</Template>
  <TotalTime>1484</TotalTime>
  <Words>443</Words>
  <Application>Microsoft Office PowerPoint</Application>
  <PresentationFormat>Widescreen</PresentationFormat>
  <Paragraphs>69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Aptos</vt:lpstr>
      <vt:lpstr>Arial</vt:lpstr>
      <vt:lpstr>Trebuchet MS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Victoria Brewer</dc:creator>
  <cp:lastModifiedBy>Lisa Sandat</cp:lastModifiedBy>
  <cp:revision>29</cp:revision>
  <dcterms:created xsi:type="dcterms:W3CDTF">2024-09-05T21:17:56Z</dcterms:created>
  <dcterms:modified xsi:type="dcterms:W3CDTF">2026-09-15T13:27:20Z</dcterms:modified>
</cp:coreProperties>
</file>