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74" r:id="rId6"/>
    <p:sldId id="260" r:id="rId7"/>
    <p:sldId id="262" r:id="rId8"/>
    <p:sldId id="261" r:id="rId9"/>
    <p:sldId id="272" r:id="rId10"/>
    <p:sldId id="263" r:id="rId11"/>
    <p:sldId id="265" r:id="rId12"/>
    <p:sldId id="264" r:id="rId13"/>
    <p:sldId id="266" r:id="rId14"/>
    <p:sldId id="273" r:id="rId15"/>
    <p:sldId id="267" r:id="rId16"/>
    <p:sldId id="269" r:id="rId17"/>
    <p:sldId id="268" r:id="rId18"/>
    <p:sldId id="271" r:id="rId19"/>
    <p:sldId id="275" r:id="rId20"/>
    <p:sldId id="276" r:id="rId21"/>
    <p:sldId id="277" r:id="rId22"/>
    <p:sldId id="270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B283AA-D9B3-476D-B6A6-C8FC1CFDC862}" v="9" dt="2025-09-12T05:16:44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24AB4-8BF1-44DF-99AC-6AAA85F55C74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7A875-443C-4B30-B0EC-4A5C774955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56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A875-443C-4B30-B0EC-4A5C7749556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00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C238A-2A32-21D6-6266-DA273046E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346F10-4C61-4722-18C7-47EFBA111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5E60E5-52B4-EF00-6031-9D4A2E7CF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E339C-0D62-2C32-B5E3-DCAF9599E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A875-443C-4B30-B0EC-4A5C7749556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99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63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00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394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80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1241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012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784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43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25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68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96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3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69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6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38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52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6F498-C7BE-4CC6-9C57-2DB8DD78F88A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9CA9348-B9DA-4193-B274-207D395D13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9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leaf-autumn-autumn-leaves-fall-red-984998/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en/oak-oak-leaves-leaves-autumn-fall-157967/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hyperlink" Target="https://openclipart.org/detail/23546/autumn%20leaves%20on%20branch" TargetMode="External"/><Relationship Id="rId4" Type="http://schemas.openxmlformats.org/officeDocument/2006/relationships/hyperlink" Target="https://pixabay.com/en/leaf-orange-isolated-fall-autumn-32642/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dyardkiplingprimary.co.uk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llustrations/thumbs-up-smiley-face-emoji-happy-4007573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hyperlink" Target="https://pixabay.com/en/girl-football-kicking-soccer-sport-312216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https://pixabay.com/en/playing-ball-kids-boy-girl-31339/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Red_star_unboxed-2000px.png" TargetMode="External"/><Relationship Id="rId3" Type="http://schemas.openxmlformats.org/officeDocument/2006/relationships/image" Target="../media/image22.jp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eviantart.com/adamlhumphreys/art/CM-Leaf-272215255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la-clase-de-laura.blogspot.com/2015/11/" TargetMode="Externa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1717BC-F4D5-B977-0C8F-388F9F465AAD}"/>
              </a:ext>
            </a:extLst>
          </p:cNvPr>
          <p:cNvSpPr txBox="1"/>
          <p:nvPr/>
        </p:nvSpPr>
        <p:spPr>
          <a:xfrm>
            <a:off x="3510905" y="95650"/>
            <a:ext cx="8328793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Meet the Teacher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E50951C-FD03-79BA-BED7-24843377E0EA}"/>
              </a:ext>
            </a:extLst>
          </p:cNvPr>
          <p:cNvGrpSpPr/>
          <p:nvPr/>
        </p:nvGrpSpPr>
        <p:grpSpPr>
          <a:xfrm>
            <a:off x="1932125" y="1418303"/>
            <a:ext cx="7018263" cy="2525612"/>
            <a:chOff x="2257811" y="3438400"/>
            <a:chExt cx="7018263" cy="252561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3666AC-A210-EF49-82E3-024753760B1C}"/>
                </a:ext>
              </a:extLst>
            </p:cNvPr>
            <p:cNvSpPr txBox="1"/>
            <p:nvPr/>
          </p:nvSpPr>
          <p:spPr>
            <a:xfrm>
              <a:off x="3030467" y="4009012"/>
              <a:ext cx="5752715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200" dirty="0"/>
                <a:t>Autumn Term</a:t>
              </a:r>
            </a:p>
          </p:txBody>
        </p:sp>
        <p:pic>
          <p:nvPicPr>
            <p:cNvPr id="33" name="Picture 32" descr="A orange leaf on a black background&#10;&#10;Description automatically generated">
              <a:extLst>
                <a:ext uri="{FF2B5EF4-FFF2-40B4-BE49-F238E27FC236}">
                  <a16:creationId xmlns:a16="http://schemas.microsoft.com/office/drawing/2014/main" id="{1A318517-2F49-0AF2-1622-304BE1840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8121287" y="3438400"/>
              <a:ext cx="1154787" cy="1126622"/>
            </a:xfrm>
            <a:prstGeom prst="rect">
              <a:avLst/>
            </a:prstGeom>
          </p:spPr>
        </p:pic>
        <p:pic>
          <p:nvPicPr>
            <p:cNvPr id="37" name="Picture 36" descr="A group of leaves on a black background&#10;&#10;Description automatically generated">
              <a:extLst>
                <a:ext uri="{FF2B5EF4-FFF2-40B4-BE49-F238E27FC236}">
                  <a16:creationId xmlns:a16="http://schemas.microsoft.com/office/drawing/2014/main" id="{FA59A071-3A34-46E8-8FDF-AAD839F02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2351071" y="3569911"/>
              <a:ext cx="1012331" cy="863600"/>
            </a:xfrm>
            <a:prstGeom prst="rect">
              <a:avLst/>
            </a:prstGeom>
          </p:spPr>
        </p:pic>
        <p:pic>
          <p:nvPicPr>
            <p:cNvPr id="39" name="Picture 38" descr="A red leaf with black background&#10;&#10;Description automatically generated">
              <a:extLst>
                <a:ext uri="{FF2B5EF4-FFF2-40B4-BE49-F238E27FC236}">
                  <a16:creationId xmlns:a16="http://schemas.microsoft.com/office/drawing/2014/main" id="{928C4043-45CD-354C-D20B-5B0A435FF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 rot="15364663">
              <a:off x="2300270" y="4807622"/>
              <a:ext cx="1113931" cy="1198849"/>
            </a:xfrm>
            <a:prstGeom prst="rect">
              <a:avLst/>
            </a:prstGeom>
          </p:spPr>
        </p:pic>
        <p:pic>
          <p:nvPicPr>
            <p:cNvPr id="41" name="Picture 40" descr="A group of brown and yellow leaves&#10;&#10;Description automatically generated">
              <a:extLst>
                <a:ext uri="{FF2B5EF4-FFF2-40B4-BE49-F238E27FC236}">
                  <a16:creationId xmlns:a16="http://schemas.microsoft.com/office/drawing/2014/main" id="{03CA0A64-F4CF-4C3C-FA56-AE390BFB6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 rot="3880319">
              <a:off x="8317593" y="4876605"/>
              <a:ext cx="788810" cy="8485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C5FEBA-DDAD-27F7-A45D-387E76519EB8}"/>
              </a:ext>
            </a:extLst>
          </p:cNvPr>
          <p:cNvGrpSpPr/>
          <p:nvPr/>
        </p:nvGrpSpPr>
        <p:grpSpPr>
          <a:xfrm>
            <a:off x="3375478" y="3505364"/>
            <a:ext cx="4543462" cy="612464"/>
            <a:chOff x="3375478" y="3505364"/>
            <a:chExt cx="4543462" cy="61246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375478" y="3526281"/>
              <a:ext cx="4543462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Attenborough Class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28139" y="3505364"/>
              <a:ext cx="482255" cy="61246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9830F14-3146-ED3B-863F-17467990E799}"/>
              </a:ext>
            </a:extLst>
          </p:cNvPr>
          <p:cNvGrpSpPr/>
          <p:nvPr/>
        </p:nvGrpSpPr>
        <p:grpSpPr>
          <a:xfrm>
            <a:off x="3370350" y="4380458"/>
            <a:ext cx="8103485" cy="2235702"/>
            <a:chOff x="1672068" y="4623665"/>
            <a:chExt cx="8103485" cy="22357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EC5E64-25A0-9A2B-5ACD-AD2AE00FD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50451" y="4633192"/>
              <a:ext cx="1321044" cy="209579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5C5DCA-776B-035D-0018-BFFD01562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72068" y="4623665"/>
              <a:ext cx="1333686" cy="22196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258661-A66A-C9F3-5F55-0CCBD9CB8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088057" y="4633192"/>
              <a:ext cx="1314633" cy="221010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1C76FE-295B-A352-4478-BDCE6B726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434376" y="4633192"/>
              <a:ext cx="1341177" cy="221010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8EFD66-2849-6F2F-35B8-76FA9F7D2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796275" y="4633192"/>
              <a:ext cx="1267002" cy="209579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D79D15-A157-B2E6-3B68-F412C3C92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64919" y="4639732"/>
              <a:ext cx="1326367" cy="2219635"/>
            </a:xfrm>
            <a:prstGeom prst="rect">
              <a:avLst/>
            </a:prstGeom>
          </p:spPr>
        </p:pic>
      </p:grp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B4A041CF-68AA-2E0B-3099-33C706152E23}"/>
              </a:ext>
            </a:extLst>
          </p:cNvPr>
          <p:cNvSpPr/>
          <p:nvPr/>
        </p:nvSpPr>
        <p:spPr>
          <a:xfrm>
            <a:off x="396171" y="4489513"/>
            <a:ext cx="2588983" cy="1892174"/>
          </a:xfrm>
          <a:prstGeom prst="horizont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tx1"/>
                </a:solidFill>
              </a:rPr>
              <a:t>Meet the adults in Attenborough class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19787" y="1504161"/>
            <a:ext cx="4649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https://www.rudyardkiplingprimary.co.uk/</a:t>
            </a:r>
            <a:endParaRPr lang="en-GB" dirty="0"/>
          </a:p>
          <a:p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934876" y="161272"/>
            <a:ext cx="6226465" cy="6234854"/>
            <a:chOff x="2934876" y="161272"/>
            <a:chExt cx="6226465" cy="62348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DC6086-6DDF-BCF7-EA82-97BA0C3DA701}"/>
                </a:ext>
              </a:extLst>
            </p:cNvPr>
            <p:cNvSpPr txBox="1"/>
            <p:nvPr/>
          </p:nvSpPr>
          <p:spPr>
            <a:xfrm>
              <a:off x="3445568" y="161272"/>
              <a:ext cx="4997788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School Website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4876" y="2289201"/>
              <a:ext cx="6226465" cy="410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262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499778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Class Page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80068" y="1456384"/>
            <a:ext cx="7224896" cy="2464225"/>
            <a:chOff x="1880068" y="1456384"/>
            <a:chExt cx="7224896" cy="24642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0068" y="1465848"/>
              <a:ext cx="2723792" cy="24452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2625" y="1456384"/>
              <a:ext cx="4262339" cy="246422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66" y="4319631"/>
            <a:ext cx="3060067" cy="190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4067" y="4774337"/>
            <a:ext cx="7640116" cy="9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8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794" y="972134"/>
            <a:ext cx="8293403" cy="578629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94183" y="475621"/>
            <a:ext cx="9347161" cy="5657509"/>
            <a:chOff x="1194183" y="475621"/>
            <a:chExt cx="9347161" cy="56575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881973">
              <a:off x="1429835" y="1206279"/>
              <a:ext cx="603464" cy="8882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81372">
              <a:off x="3801619" y="2671948"/>
              <a:ext cx="664132" cy="58492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488180">
              <a:off x="1194183" y="3448349"/>
              <a:ext cx="862284" cy="778837"/>
            </a:xfrm>
            <a:prstGeom prst="rect">
              <a:avLst/>
            </a:prstGeom>
          </p:spPr>
        </p:pic>
        <p:pic>
          <p:nvPicPr>
            <p:cNvPr id="6" name="Picture 5" descr="Musical Notes PNG Transparent Images | PNG All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3765" y="3395665"/>
              <a:ext cx="1107579" cy="479951"/>
            </a:xfrm>
            <a:prstGeom prst="rect">
              <a:avLst/>
            </a:prstGeom>
          </p:spPr>
        </p:pic>
        <p:pic>
          <p:nvPicPr>
            <p:cNvPr id="7" name="Picture 6" descr="African art - Wikipedia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5492">
              <a:off x="9527526" y="533892"/>
              <a:ext cx="514620" cy="730332"/>
            </a:xfrm>
            <a:prstGeom prst="rect">
              <a:avLst/>
            </a:prstGeom>
          </p:spPr>
        </p:pic>
        <p:pic>
          <p:nvPicPr>
            <p:cNvPr id="8" name="Picture 7" descr="Hundred square | SparkleBox.co.uk | Flickr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77318">
              <a:off x="4169601" y="475621"/>
              <a:ext cx="677746" cy="6777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79525">
              <a:off x="5859625" y="4701092"/>
              <a:ext cx="623640" cy="654186"/>
            </a:xfrm>
            <a:prstGeom prst="rect">
              <a:avLst/>
            </a:prstGeom>
          </p:spPr>
        </p:pic>
        <p:pic>
          <p:nvPicPr>
            <p:cNvPr id="11" name="Picture 10" descr="File:Africa satellite orthographic.jpg - Wikipedia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4533">
              <a:off x="7521392" y="4097921"/>
              <a:ext cx="679037" cy="762662"/>
            </a:xfrm>
            <a:prstGeom prst="rect">
              <a:avLst/>
            </a:prstGeom>
          </p:spPr>
        </p:pic>
        <p:pic>
          <p:nvPicPr>
            <p:cNvPr id="12" name="Picture 11" descr="Nelson Mandela | PNG All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311" y="5324618"/>
              <a:ext cx="808512" cy="808512"/>
            </a:xfrm>
            <a:prstGeom prst="rect">
              <a:avLst/>
            </a:prstGeom>
          </p:spPr>
        </p:pic>
        <p:pic>
          <p:nvPicPr>
            <p:cNvPr id="13" name="Picture 12" descr="A1eL: 06/15/10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02" y="1951559"/>
              <a:ext cx="455636" cy="391862"/>
            </a:xfrm>
            <a:prstGeom prst="rect">
              <a:avLst/>
            </a:prstGeom>
          </p:spPr>
        </p:pic>
        <p:pic>
          <p:nvPicPr>
            <p:cNvPr id="14" name="Picture 13" descr="Free photo: Earth, Blue Planet, Globe, Planet - Free Image on Pixabay ..."/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4333" y="5129810"/>
              <a:ext cx="596290" cy="611579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5248751" y="138433"/>
            <a:ext cx="379825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Curriculum Map</a:t>
            </a:r>
          </a:p>
        </p:txBody>
      </p:sp>
    </p:spTree>
    <p:extLst>
      <p:ext uri="{BB962C8B-B14F-4D97-AF65-F5344CB8AC3E}">
        <p14:creationId xmlns:p14="http://schemas.microsoft.com/office/powerpoint/2010/main" val="1958828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175432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Attenborough Days for: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39979" y="2058694"/>
            <a:ext cx="5616926" cy="740664"/>
            <a:chOff x="3472519" y="2817642"/>
            <a:chExt cx="5616926" cy="74066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472519" y="2895587"/>
              <a:ext cx="5616926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Computing:	Wednesday</a:t>
              </a:r>
            </a:p>
          </p:txBody>
        </p:sp>
        <p:pic>
          <p:nvPicPr>
            <p:cNvPr id="2" name="Picture 1" descr="File:Dell Desktop Computer in school classroom.jpg - Wikimedia Commons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596" y="2817642"/>
              <a:ext cx="987552" cy="74066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448335" y="3000729"/>
            <a:ext cx="5616926" cy="708196"/>
            <a:chOff x="3472519" y="4325579"/>
            <a:chExt cx="5616926" cy="70819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3472519" y="4387290"/>
              <a:ext cx="5616926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Library:	Wednesday</a:t>
              </a:r>
            </a:p>
          </p:txBody>
        </p:sp>
        <p:pic>
          <p:nvPicPr>
            <p:cNvPr id="18" name="Picture 17" descr="Un Paladín en el Infierno: octubre 201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0939" y="4325579"/>
              <a:ext cx="1082377" cy="70819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2B8F7C-2D30-EA42-6318-27028D692C30}"/>
              </a:ext>
            </a:extLst>
          </p:cNvPr>
          <p:cNvGrpSpPr/>
          <p:nvPr/>
        </p:nvGrpSpPr>
        <p:grpSpPr>
          <a:xfrm>
            <a:off x="1601788" y="3910296"/>
            <a:ext cx="8774153" cy="2601262"/>
            <a:chOff x="1601788" y="3910296"/>
            <a:chExt cx="8774153" cy="2601262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84B465DF-0111-11CA-09BB-42CFE452808B}"/>
                </a:ext>
              </a:extLst>
            </p:cNvPr>
            <p:cNvSpPr/>
            <p:nvPr/>
          </p:nvSpPr>
          <p:spPr>
            <a:xfrm>
              <a:off x="1601788" y="3910296"/>
              <a:ext cx="8774153" cy="2601262"/>
            </a:xfrm>
            <a:prstGeom prst="wav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2000" b="1" dirty="0">
                <a:solidFill>
                  <a:schemeClr val="tx1"/>
                </a:solidFill>
              </a:endParaRPr>
            </a:p>
            <a:p>
              <a:r>
                <a:rPr lang="en-GB" sz="2000" b="1" dirty="0">
                  <a:solidFill>
                    <a:schemeClr val="tx1"/>
                  </a:solidFill>
                </a:rPr>
                <a:t>Dates:</a:t>
              </a:r>
            </a:p>
            <a:p>
              <a:endParaRPr lang="en-GB" sz="1000" b="1" dirty="0">
                <a:solidFill>
                  <a:schemeClr val="tx1"/>
                </a:solidFill>
              </a:endParaRPr>
            </a:p>
            <a:p>
              <a:r>
                <a:rPr lang="en-GB" sz="2000" b="1" dirty="0">
                  <a:solidFill>
                    <a:schemeClr val="tx1"/>
                  </a:solidFill>
                </a:rPr>
                <a:t>Christmas show – Dress on 8</a:t>
              </a:r>
              <a:r>
                <a:rPr lang="en-GB" sz="2000" b="1" baseline="30000" dirty="0">
                  <a:solidFill>
                    <a:schemeClr val="tx1"/>
                  </a:solidFill>
                </a:rPr>
                <a:t>th</a:t>
              </a:r>
              <a:r>
                <a:rPr lang="en-GB" sz="2000" b="1" dirty="0">
                  <a:solidFill>
                    <a:schemeClr val="tx1"/>
                  </a:solidFill>
                </a:rPr>
                <a:t> and performances on 9</a:t>
              </a:r>
              <a:r>
                <a:rPr lang="en-GB" sz="2000" b="1" baseline="30000" dirty="0">
                  <a:solidFill>
                    <a:schemeClr val="tx1"/>
                  </a:solidFill>
                </a:rPr>
                <a:t>th</a:t>
              </a:r>
              <a:r>
                <a:rPr lang="en-GB" sz="2000" b="1" dirty="0">
                  <a:solidFill>
                    <a:schemeClr val="tx1"/>
                  </a:solidFill>
                </a:rPr>
                <a:t> and 10</a:t>
              </a:r>
              <a:r>
                <a:rPr lang="en-GB" sz="2000" b="1" baseline="30000" dirty="0">
                  <a:solidFill>
                    <a:schemeClr val="tx1"/>
                  </a:solidFill>
                </a:rPr>
                <a:t>th</a:t>
              </a:r>
              <a:r>
                <a:rPr lang="en-GB" sz="2000" b="1" dirty="0">
                  <a:solidFill>
                    <a:schemeClr val="tx1"/>
                  </a:solidFill>
                </a:rPr>
                <a:t> December at 9.15am</a:t>
              </a:r>
            </a:p>
            <a:p>
              <a:endParaRPr lang="en-GB" sz="1000" b="1" dirty="0">
                <a:solidFill>
                  <a:schemeClr val="tx1"/>
                </a:solidFill>
              </a:endParaRPr>
            </a:p>
            <a:p>
              <a:r>
                <a:rPr lang="en-GB" sz="2000" b="1" dirty="0">
                  <a:solidFill>
                    <a:schemeClr val="tx1"/>
                  </a:solidFill>
                </a:rPr>
                <a:t>Upcoming trips – local walk in the spring, </a:t>
              </a:r>
              <a:r>
                <a:rPr lang="en-GB" sz="2000" b="1" dirty="0" err="1">
                  <a:solidFill>
                    <a:schemeClr val="tx1"/>
                  </a:solidFill>
                </a:rPr>
                <a:t>Drusillas</a:t>
              </a:r>
              <a:r>
                <a:rPr lang="en-GB" sz="2000" b="1" dirty="0">
                  <a:solidFill>
                    <a:schemeClr val="tx1"/>
                  </a:solidFill>
                </a:rPr>
                <a:t> in the summer</a:t>
              </a:r>
            </a:p>
            <a:p>
              <a:endParaRPr lang="en-GB" dirty="0"/>
            </a:p>
            <a:p>
              <a:endParaRPr lang="en-GB" dirty="0"/>
            </a:p>
          </p:txBody>
        </p:sp>
        <p:pic>
          <p:nvPicPr>
            <p:cNvPr id="10" name="Picture 9" descr="Coach Bus Red · Free vector graphic on Pixabay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860" y="5881756"/>
              <a:ext cx="846553" cy="434740"/>
            </a:xfrm>
            <a:prstGeom prst="rect">
              <a:avLst/>
            </a:prstGeom>
          </p:spPr>
        </p:pic>
        <p:pic>
          <p:nvPicPr>
            <p:cNvPr id="11" name="Picture 10" descr="Xaveduni Productions: ¡FELIZ NAVIDAD!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499" y="4231712"/>
              <a:ext cx="463850" cy="588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7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E3FA2-4323-5B3E-41DB-ADF3DDD18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B02D61C2-9666-38C3-6C15-B436E701C2D2}"/>
              </a:ext>
            </a:extLst>
          </p:cNvPr>
          <p:cNvSpPr txBox="1"/>
          <p:nvPr/>
        </p:nvSpPr>
        <p:spPr>
          <a:xfrm>
            <a:off x="1672407" y="172804"/>
            <a:ext cx="8699259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Year 2 - Brighton and Hove</a:t>
            </a:r>
          </a:p>
          <a:p>
            <a:pPr algn="ctr"/>
            <a:r>
              <a:rPr lang="en-GB" sz="4000" dirty="0"/>
              <a:t>Early Music Festival Collaboration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260E3C-F1F9-4A94-8ACB-4D91AED65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19" y="1677513"/>
            <a:ext cx="9304561" cy="4865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D15984-4547-2E9E-8A77-EF5C33FA4E60}"/>
              </a:ext>
            </a:extLst>
          </p:cNvPr>
          <p:cNvSpPr txBox="1"/>
          <p:nvPr/>
        </p:nvSpPr>
        <p:spPr>
          <a:xfrm>
            <a:off x="3123446" y="1677513"/>
            <a:ext cx="734236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Friday 17</a:t>
            </a:r>
            <a:r>
              <a:rPr lang="en-GB" sz="4000" baseline="30000" dirty="0"/>
              <a:t>th</a:t>
            </a:r>
            <a:r>
              <a:rPr lang="en-GB" sz="4000" dirty="0"/>
              <a:t> October, lunchtime </a:t>
            </a:r>
          </a:p>
        </p:txBody>
      </p:sp>
    </p:spTree>
    <p:extLst>
      <p:ext uri="{BB962C8B-B14F-4D97-AF65-F5344CB8AC3E}">
        <p14:creationId xmlns:p14="http://schemas.microsoft.com/office/powerpoint/2010/main" val="314335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231" y="743294"/>
            <a:ext cx="2916774" cy="51914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572176" y="2511862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Increase fluency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572177" y="1448679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Increase confidence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572177" y="385496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Practise regularly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578775" y="3589867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Tackle challenges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3572176" y="4857569"/>
            <a:ext cx="4606624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Login: </a:t>
            </a:r>
            <a:r>
              <a:rPr lang="en-US" sz="3200" dirty="0" err="1"/>
              <a:t>surnam</a:t>
            </a:r>
            <a:r>
              <a:rPr lang="en-US" sz="3200" dirty="0"/>
              <a:t>:@rkps.me</a:t>
            </a:r>
          </a:p>
          <a:p>
            <a:r>
              <a:rPr lang="en-US" sz="3200" dirty="0"/>
              <a:t>Password: words123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B0F7F7-0DD8-B8D1-6B9F-8349BFAC2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89" y="1448679"/>
            <a:ext cx="3088428" cy="1369834"/>
          </a:xfrm>
          <a:prstGeom prst="rect">
            <a:avLst/>
          </a:prstGeom>
        </p:spPr>
      </p:pic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BC87E979-1BBF-710C-104E-FA2EE612CC76}"/>
              </a:ext>
            </a:extLst>
          </p:cNvPr>
          <p:cNvSpPr/>
          <p:nvPr/>
        </p:nvSpPr>
        <p:spPr>
          <a:xfrm>
            <a:off x="380622" y="3421279"/>
            <a:ext cx="3259666" cy="330648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Times Tables homework will be starting later this year.</a:t>
            </a:r>
          </a:p>
        </p:txBody>
      </p:sp>
    </p:spTree>
    <p:extLst>
      <p:ext uri="{BB962C8B-B14F-4D97-AF65-F5344CB8AC3E}">
        <p14:creationId xmlns:p14="http://schemas.microsoft.com/office/powerpoint/2010/main" val="2964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Reading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9" y="1481525"/>
            <a:ext cx="810659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Read your reading book 3 times a week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8" y="2442816"/>
            <a:ext cx="8106596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Record this in your reading record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3404107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Choose a reading for pleasure book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55897" y="4368225"/>
            <a:ext cx="810659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Hand in your reading record weekly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974153" y="5396091"/>
            <a:ext cx="8088341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3 reads = 1 raffle ticket drawn in Special Mentions assembly </a:t>
            </a:r>
          </a:p>
        </p:txBody>
      </p:sp>
    </p:spTree>
    <p:extLst>
      <p:ext uri="{BB962C8B-B14F-4D97-AF65-F5344CB8AC3E}">
        <p14:creationId xmlns:p14="http://schemas.microsoft.com/office/powerpoint/2010/main" val="87534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8237" t="6286" r="15653" b="5392"/>
          <a:stretch/>
        </p:blipFill>
        <p:spPr>
          <a:xfrm>
            <a:off x="4816523" y="1828800"/>
            <a:ext cx="2476049" cy="46788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How can I support my child with reading?</a:t>
            </a:r>
          </a:p>
        </p:txBody>
      </p:sp>
    </p:spTree>
    <p:extLst>
      <p:ext uri="{BB962C8B-B14F-4D97-AF65-F5344CB8AC3E}">
        <p14:creationId xmlns:p14="http://schemas.microsoft.com/office/powerpoint/2010/main" val="87654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269823" y="393193"/>
            <a:ext cx="5616926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How can I support my child with spelling?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F72D96-1F77-0156-B04A-C4DE5A79F488}"/>
              </a:ext>
            </a:extLst>
          </p:cNvPr>
          <p:cNvGrpSpPr/>
          <p:nvPr/>
        </p:nvGrpSpPr>
        <p:grpSpPr>
          <a:xfrm>
            <a:off x="269823" y="2850510"/>
            <a:ext cx="5063633" cy="3846218"/>
            <a:chOff x="607727" y="2885704"/>
            <a:chExt cx="5063633" cy="3846218"/>
          </a:xfrm>
        </p:grpSpPr>
        <p:sp>
          <p:nvSpPr>
            <p:cNvPr id="4" name="Rectangle 3"/>
            <p:cNvSpPr/>
            <p:nvPr/>
          </p:nvSpPr>
          <p:spPr>
            <a:xfrm>
              <a:off x="607727" y="2885704"/>
              <a:ext cx="5063633" cy="53906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solidFill>
                    <a:schemeClr val="tx1"/>
                  </a:solidFill>
                </a:rPr>
                <a:t>Year 1 Words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DB67F9-E9CC-348D-8F0E-08AD369A5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251" y="3499195"/>
              <a:ext cx="4763558" cy="3232727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5997092" y="1690271"/>
            <a:ext cx="5375450" cy="5390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Year 2 Words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5C7DAC-04D6-F56F-A2A5-78C1D22D7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980" y="2434894"/>
            <a:ext cx="6175674" cy="426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6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3445568" y="161272"/>
            <a:ext cx="561692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Phonics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867" y="1495393"/>
            <a:ext cx="8064966" cy="4991824"/>
          </a:xfrm>
          <a:prstGeom prst="rect">
            <a:avLst/>
          </a:prstGeom>
        </p:spPr>
      </p:pic>
      <p:sp>
        <p:nvSpPr>
          <p:cNvPr id="3" name="Diamond 2">
            <a:extLst>
              <a:ext uri="{FF2B5EF4-FFF2-40B4-BE49-F238E27FC236}">
                <a16:creationId xmlns:a16="http://schemas.microsoft.com/office/drawing/2014/main" id="{166708DA-D758-23FE-DC43-477DD5A3CB86}"/>
              </a:ext>
            </a:extLst>
          </p:cNvPr>
          <p:cNvSpPr/>
          <p:nvPr/>
        </p:nvSpPr>
        <p:spPr>
          <a:xfrm>
            <a:off x="231243" y="1647243"/>
            <a:ext cx="3471624" cy="4688124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Every 2 weeks, your child will be given a list of words that have our fortnightly sound. This will show how that sound is represented by different spellings.</a:t>
            </a:r>
          </a:p>
        </p:txBody>
      </p:sp>
    </p:spTree>
    <p:extLst>
      <p:ext uri="{BB962C8B-B14F-4D97-AF65-F5344CB8AC3E}">
        <p14:creationId xmlns:p14="http://schemas.microsoft.com/office/powerpoint/2010/main" val="208831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47F4DE-B6BA-90DC-78C9-7F80E9EB3470}"/>
              </a:ext>
            </a:extLst>
          </p:cNvPr>
          <p:cNvSpPr txBox="1"/>
          <p:nvPr/>
        </p:nvSpPr>
        <p:spPr>
          <a:xfrm>
            <a:off x="1023340" y="1780917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Today, we will talk about: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DFD0C8-573F-E3E9-357B-69C2E0D3FF0D}"/>
              </a:ext>
            </a:extLst>
          </p:cNvPr>
          <p:cNvSpPr txBox="1"/>
          <p:nvPr/>
        </p:nvSpPr>
        <p:spPr>
          <a:xfrm>
            <a:off x="1086350" y="2943887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Routines, timetable and any other parent/carer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19ECBF-9341-E713-1B4C-15D35195E3EC}"/>
              </a:ext>
            </a:extLst>
          </p:cNvPr>
          <p:cNvSpPr txBox="1"/>
          <p:nvPr/>
        </p:nvSpPr>
        <p:spPr>
          <a:xfrm>
            <a:off x="1086236" y="3828546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Year group, class and home-school learning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5713FD-F554-C92B-BEC4-584A56264EFB}"/>
              </a:ext>
            </a:extLst>
          </p:cNvPr>
          <p:cNvSpPr txBox="1"/>
          <p:nvPr/>
        </p:nvSpPr>
        <p:spPr>
          <a:xfrm>
            <a:off x="1124473" y="4763557"/>
            <a:ext cx="8344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Questions at the end</a:t>
            </a:r>
          </a:p>
        </p:txBody>
      </p:sp>
    </p:spTree>
    <p:extLst>
      <p:ext uri="{BB962C8B-B14F-4D97-AF65-F5344CB8AC3E}">
        <p14:creationId xmlns:p14="http://schemas.microsoft.com/office/powerpoint/2010/main" val="3688998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523" y="77543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DC6086-6DDF-BCF7-EA82-97BA0C3DA701}"/>
              </a:ext>
            </a:extLst>
          </p:cNvPr>
          <p:cNvSpPr txBox="1"/>
          <p:nvPr/>
        </p:nvSpPr>
        <p:spPr>
          <a:xfrm>
            <a:off x="1629624" y="161272"/>
            <a:ext cx="960572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Examples of Phonics Games You Can Play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3" y="1075148"/>
            <a:ext cx="5406657" cy="4054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14" y="1056903"/>
            <a:ext cx="5430982" cy="4073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793" y="5438899"/>
            <a:ext cx="5406657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Spelling Word Hunt – single or multiplayer</a:t>
            </a:r>
          </a:p>
          <a:p>
            <a:pPr algn="ctr"/>
            <a:r>
              <a:rPr lang="en-GB" sz="2000" dirty="0"/>
              <a:t>Find all the one of the spellings as quickly as you can for that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3677" y="5435600"/>
            <a:ext cx="540665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Matching Pairs – multiplayer</a:t>
            </a:r>
          </a:p>
          <a:p>
            <a:pPr algn="ctr"/>
            <a:r>
              <a:rPr lang="en-GB" sz="2000" dirty="0"/>
              <a:t>Have all spellings of the sound face down, turning two over at a time. If the spelling matches, keep it.</a:t>
            </a:r>
          </a:p>
        </p:txBody>
      </p:sp>
    </p:spTree>
    <p:extLst>
      <p:ext uri="{BB962C8B-B14F-4D97-AF65-F5344CB8AC3E}">
        <p14:creationId xmlns:p14="http://schemas.microsoft.com/office/powerpoint/2010/main" val="257187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3" y="1076213"/>
            <a:ext cx="5592749" cy="4194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63" y="1076213"/>
            <a:ext cx="5592749" cy="41945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55839" y="5438899"/>
            <a:ext cx="5406657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Treasure or Trash – single or multiplayer</a:t>
            </a:r>
          </a:p>
          <a:p>
            <a:pPr algn="ctr"/>
            <a:r>
              <a:rPr lang="en-GB" sz="2000" dirty="0"/>
              <a:t>Have a mix of real and unreal words. Sort them into treasure for real words and trash for unreal words.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9364" y="5435600"/>
            <a:ext cx="556122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u="sng" dirty="0"/>
              <a:t>Word Bingo – multiplayer</a:t>
            </a:r>
          </a:p>
          <a:p>
            <a:pPr algn="ctr"/>
            <a:r>
              <a:rPr lang="en-GB" sz="2000" dirty="0"/>
              <a:t>Make words cards for 12 words. Your child copies 5 of them. Pull the words out of a hat/pot – the first to get their 5 words wins.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B8CBF8-98BB-06FE-017E-539F21E4B29C}"/>
              </a:ext>
            </a:extLst>
          </p:cNvPr>
          <p:cNvSpPr txBox="1"/>
          <p:nvPr/>
        </p:nvSpPr>
        <p:spPr>
          <a:xfrm>
            <a:off x="1629624" y="161272"/>
            <a:ext cx="960572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Examples of Phonics Games You Can Play</a:t>
            </a:r>
          </a:p>
        </p:txBody>
      </p:sp>
    </p:spTree>
    <p:extLst>
      <p:ext uri="{BB962C8B-B14F-4D97-AF65-F5344CB8AC3E}">
        <p14:creationId xmlns:p14="http://schemas.microsoft.com/office/powerpoint/2010/main" val="419310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4CD865C-FA87-9E87-D2E3-51D0030F1B02}"/>
              </a:ext>
            </a:extLst>
          </p:cNvPr>
          <p:cNvGrpSpPr/>
          <p:nvPr/>
        </p:nvGrpSpPr>
        <p:grpSpPr>
          <a:xfrm>
            <a:off x="1958401" y="798049"/>
            <a:ext cx="7288040" cy="4354717"/>
            <a:chOff x="1490034" y="1187348"/>
            <a:chExt cx="7288040" cy="4354717"/>
          </a:xfrm>
        </p:grpSpPr>
        <p:sp>
          <p:nvSpPr>
            <p:cNvPr id="5" name="Double Wave 4">
              <a:extLst>
                <a:ext uri="{FF2B5EF4-FFF2-40B4-BE49-F238E27FC236}">
                  <a16:creationId xmlns:a16="http://schemas.microsoft.com/office/drawing/2014/main" id="{743A5536-AE21-D3AE-21F4-8335B2D4A5C5}"/>
                </a:ext>
              </a:extLst>
            </p:cNvPr>
            <p:cNvSpPr/>
            <p:nvPr/>
          </p:nvSpPr>
          <p:spPr>
            <a:xfrm>
              <a:off x="1490034" y="1187348"/>
              <a:ext cx="7288040" cy="4354717"/>
            </a:xfrm>
            <a:prstGeom prst="doubleWav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800" dirty="0">
                  <a:solidFill>
                    <a:schemeClr val="tx1"/>
                  </a:solidFill>
                </a:rPr>
                <a:t>There will be a Phonics Workshop for parents and carers later this term. </a:t>
              </a:r>
            </a:p>
            <a:p>
              <a:pPr algn="ctr"/>
              <a:endParaRPr lang="en-GB" dirty="0"/>
            </a:p>
          </p:txBody>
        </p:sp>
        <p:sp>
          <p:nvSpPr>
            <p:cNvPr id="6" name="Smiley Face 5">
              <a:extLst>
                <a:ext uri="{FF2B5EF4-FFF2-40B4-BE49-F238E27FC236}">
                  <a16:creationId xmlns:a16="http://schemas.microsoft.com/office/drawing/2014/main" id="{702406E9-1077-CEEE-510A-2362D35BF8BD}"/>
                </a:ext>
              </a:extLst>
            </p:cNvPr>
            <p:cNvSpPr/>
            <p:nvPr/>
          </p:nvSpPr>
          <p:spPr>
            <a:xfrm>
              <a:off x="4980830" y="4408166"/>
              <a:ext cx="487463" cy="462597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DA58DC9-1E1B-479C-4F4D-3C7AF11DA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5979">
            <a:off x="9504826" y="500211"/>
            <a:ext cx="2360648" cy="1293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4B151C-EA63-151C-B226-05D60C9F3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1328">
            <a:off x="1062585" y="5011933"/>
            <a:ext cx="2221869" cy="157274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6FFA1D1-24CA-0F11-9DCA-56F85D114460}"/>
              </a:ext>
            </a:extLst>
          </p:cNvPr>
          <p:cNvSpPr/>
          <p:nvPr/>
        </p:nvSpPr>
        <p:spPr>
          <a:xfrm>
            <a:off x="8932333" y="4782531"/>
            <a:ext cx="3256491" cy="187721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The workshop will explain more about Phonics and how to play these and other games.</a:t>
            </a:r>
          </a:p>
        </p:txBody>
      </p:sp>
    </p:spTree>
    <p:extLst>
      <p:ext uri="{BB962C8B-B14F-4D97-AF65-F5344CB8AC3E}">
        <p14:creationId xmlns:p14="http://schemas.microsoft.com/office/powerpoint/2010/main" val="366806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D12C2-FB88-AE24-7D42-D0793F778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8B180A9-EB90-582F-4DB9-5DF32D281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A1DE1268-F2F1-F731-3915-71DB447B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D7A350FD-3FED-28E1-F38E-D6F27EB85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539D9ED1-3F54-166F-365A-4A9CFF1A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D825FDB4-05CB-2E01-4998-4EEF086AB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50D39781-2570-535D-44A5-D8114DB1F7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3356E5E1-EBB1-1D0A-7AEE-105C6160D5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36561EDE-C453-33F1-F799-806EF5209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4DD4CD6E-CC62-BFBC-184C-B47FF5816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B5B9886A-CC7C-7A15-673F-14D1C46C6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C791358B-9314-9182-9987-55C244500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57C242F-0C38-5BA0-C0F2-D4A66724E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7D2DA1B3-17E6-0EFA-6BA2-22BEB2DE7C31}"/>
              </a:ext>
            </a:extLst>
          </p:cNvPr>
          <p:cNvSpPr/>
          <p:nvPr/>
        </p:nvSpPr>
        <p:spPr>
          <a:xfrm>
            <a:off x="2978419" y="322981"/>
            <a:ext cx="5894539" cy="2565132"/>
          </a:xfrm>
          <a:prstGeom prst="cloudCallout">
            <a:avLst>
              <a:gd name="adj1" fmla="val -52391"/>
              <a:gd name="adj2" fmla="val 66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</a:rPr>
              <a:t>Any 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E6B36-E287-2ACF-8226-89F82D081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424" y="3280525"/>
            <a:ext cx="3207694" cy="33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9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2ED659-238B-13A5-A19F-F55912266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908" y="2452739"/>
            <a:ext cx="6554115" cy="402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6CFE5-9122-22CE-E0C3-ABA159991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849" y="95723"/>
            <a:ext cx="4887007" cy="8954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E1CEF6A-516F-B805-EDAF-9903B96AF890}"/>
              </a:ext>
            </a:extLst>
          </p:cNvPr>
          <p:cNvGrpSpPr/>
          <p:nvPr/>
        </p:nvGrpSpPr>
        <p:grpSpPr>
          <a:xfrm>
            <a:off x="2130908" y="1256996"/>
            <a:ext cx="6554114" cy="827668"/>
            <a:chOff x="2045010" y="1239921"/>
            <a:chExt cx="6554114" cy="8276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A3A85A-6321-FFA1-E434-A502D8F2674F}"/>
                </a:ext>
              </a:extLst>
            </p:cNvPr>
            <p:cNvSpPr txBox="1"/>
            <p:nvPr/>
          </p:nvSpPr>
          <p:spPr>
            <a:xfrm>
              <a:off x="2045010" y="1535867"/>
              <a:ext cx="655411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The children look so smart – thank you.</a:t>
              </a:r>
            </a:p>
          </p:txBody>
        </p:sp>
        <p:pic>
          <p:nvPicPr>
            <p:cNvPr id="5" name="Picture 4" descr="A cartoon emoji with a thumbs up&#10;&#10;Description automatically generated">
              <a:extLst>
                <a:ext uri="{FF2B5EF4-FFF2-40B4-BE49-F238E27FC236}">
                  <a16:creationId xmlns:a16="http://schemas.microsoft.com/office/drawing/2014/main" id="{EECD9933-08A9-AADA-D53D-7F08829C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6976524" y="1239921"/>
              <a:ext cx="1185028" cy="827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183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1C38FE-4F63-1D02-C792-B27A5C11B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724" y="5115852"/>
            <a:ext cx="1103458" cy="1491488"/>
          </a:xfrm>
          <a:prstGeom prst="rect">
            <a:avLst/>
          </a:prstGeom>
        </p:spPr>
      </p:pic>
      <p:pic>
        <p:nvPicPr>
          <p:cNvPr id="12" name="Picture 11" descr="A cartoon of kids playing with a ball&#10;&#10;Description automatically generated">
            <a:extLst>
              <a:ext uri="{FF2B5EF4-FFF2-40B4-BE49-F238E27FC236}">
                <a16:creationId xmlns:a16="http://schemas.microsoft.com/office/drawing/2014/main" id="{B40D7F7A-D43D-B706-45FB-63C88F5851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24365" y="5385644"/>
            <a:ext cx="1519655" cy="130832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C971CB5-14E1-6A9F-C006-09E2EEE52A41}"/>
              </a:ext>
            </a:extLst>
          </p:cNvPr>
          <p:cNvGrpSpPr/>
          <p:nvPr/>
        </p:nvGrpSpPr>
        <p:grpSpPr>
          <a:xfrm>
            <a:off x="3474394" y="161272"/>
            <a:ext cx="5457939" cy="1200329"/>
            <a:chOff x="3474394" y="161272"/>
            <a:chExt cx="5457939" cy="1200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5ABFB5-00A3-564B-3AC8-5812AA54CBE4}"/>
                </a:ext>
              </a:extLst>
            </p:cNvPr>
            <p:cNvSpPr txBox="1"/>
            <p:nvPr/>
          </p:nvSpPr>
          <p:spPr>
            <a:xfrm>
              <a:off x="3474394" y="161272"/>
              <a:ext cx="5457939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7200" dirty="0"/>
                <a:t>   PE Days</a:t>
              </a:r>
            </a:p>
          </p:txBody>
        </p:sp>
        <p:pic>
          <p:nvPicPr>
            <p:cNvPr id="6" name="Picture 5" descr="A cartoon of a child kicking a football ball&#10;&#10;Description automatically generated">
              <a:extLst>
                <a:ext uri="{FF2B5EF4-FFF2-40B4-BE49-F238E27FC236}">
                  <a16:creationId xmlns:a16="http://schemas.microsoft.com/office/drawing/2014/main" id="{AF168CB6-6652-C817-3CE4-21A1C790B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7815945" y="213983"/>
              <a:ext cx="1100996" cy="114761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3B8F75-B4B1-647C-F283-68053084B957}"/>
              </a:ext>
            </a:extLst>
          </p:cNvPr>
          <p:cNvSpPr txBox="1"/>
          <p:nvPr/>
        </p:nvSpPr>
        <p:spPr>
          <a:xfrm>
            <a:off x="1131704" y="1729025"/>
            <a:ext cx="8675342" cy="123110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Attenborough Class PE day is</a:t>
            </a:r>
          </a:p>
          <a:p>
            <a:endParaRPr lang="en-GB" sz="1000" dirty="0"/>
          </a:p>
          <a:p>
            <a:pPr algn="ctr"/>
            <a:r>
              <a:rPr lang="en-GB" sz="3200" b="1" dirty="0"/>
              <a:t>Monday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90F33B-2E7A-816E-E243-72A91A38BFA0}"/>
              </a:ext>
            </a:extLst>
          </p:cNvPr>
          <p:cNvGrpSpPr/>
          <p:nvPr/>
        </p:nvGrpSpPr>
        <p:grpSpPr>
          <a:xfrm>
            <a:off x="3053052" y="3264330"/>
            <a:ext cx="6458723" cy="3225204"/>
            <a:chOff x="3053052" y="3264330"/>
            <a:chExt cx="6458723" cy="32252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22BE37-554B-13A4-AB04-0A165F11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3052" y="3742170"/>
              <a:ext cx="5515745" cy="27473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8B076C-6624-FB26-E6DA-F108B3442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89867" y="3264330"/>
              <a:ext cx="2021908" cy="1851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994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F2BC67-07CE-E895-7CC8-6635444C5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E69883E-00F4-2617-92A2-DF6C4CDB0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6B803F44-A94F-9350-AEFB-7A085BC44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3641DC23-195C-FCCC-33A3-6D5854BA0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422541BD-3155-EA04-D14D-BD6E99B2F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E1916733-338F-141B-9E26-F92AF82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D5F0E9A8-4DD9-5434-EA5E-C21FE09A6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6E107171-91BD-594D-91B8-7DE190710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1F6C6BE9-621A-20E8-194C-933A9B646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B129C914-C969-DF8C-D043-06EC89A76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233C3E54-077F-29C2-1214-C424EB86F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48F14B85-938E-9A8C-CE6B-CB989BEBC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AA36D5A7-3352-F9A7-0990-64DC218D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79E160-5D75-66A9-9781-8256448D8214}"/>
              </a:ext>
            </a:extLst>
          </p:cNvPr>
          <p:cNvSpPr txBox="1"/>
          <p:nvPr/>
        </p:nvSpPr>
        <p:spPr>
          <a:xfrm>
            <a:off x="3474394" y="176196"/>
            <a:ext cx="7115818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7200" dirty="0"/>
              <a:t>   Forest School</a:t>
            </a:r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F4F653BB-0903-2700-051E-78A2D7A244BB}"/>
              </a:ext>
            </a:extLst>
          </p:cNvPr>
          <p:cNvSpPr/>
          <p:nvPr/>
        </p:nvSpPr>
        <p:spPr>
          <a:xfrm>
            <a:off x="3332754" y="3176587"/>
            <a:ext cx="5990362" cy="3240974"/>
          </a:xfrm>
          <a:prstGeom prst="irregularSeal1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Attenborough Forest School will be once a week next half term.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C7843A-328B-F8DD-7AE4-B6F6E822D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24" y="1616849"/>
            <a:ext cx="10621857" cy="144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25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B93B7E1-660B-4A0C-05A0-6B36E5FDAD02}"/>
              </a:ext>
            </a:extLst>
          </p:cNvPr>
          <p:cNvGrpSpPr/>
          <p:nvPr/>
        </p:nvGrpSpPr>
        <p:grpSpPr>
          <a:xfrm>
            <a:off x="3445568" y="161272"/>
            <a:ext cx="5812226" cy="1754326"/>
            <a:chOff x="3445568" y="161272"/>
            <a:chExt cx="5812226" cy="17543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BA6640-C829-63EA-A3A3-3328EF7342EB}"/>
                </a:ext>
              </a:extLst>
            </p:cNvPr>
            <p:cNvSpPr txBox="1"/>
            <p:nvPr/>
          </p:nvSpPr>
          <p:spPr>
            <a:xfrm>
              <a:off x="3445568" y="161272"/>
              <a:ext cx="4655127" cy="175432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Special Mentions</a:t>
              </a:r>
            </a:p>
          </p:txBody>
        </p:sp>
        <p:pic>
          <p:nvPicPr>
            <p:cNvPr id="8" name="Picture 7" descr="A tree with orange leaves&#10;&#10;Description automatically generated">
              <a:extLst>
                <a:ext uri="{FF2B5EF4-FFF2-40B4-BE49-F238E27FC236}">
                  <a16:creationId xmlns:a16="http://schemas.microsoft.com/office/drawing/2014/main" id="{0CC6BE09-5EBA-3E02-9E97-8ABE1F7A3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7503468" y="161272"/>
              <a:ext cx="1754326" cy="175432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E00AD70-227B-7F50-DF76-5913AC70BF41}"/>
              </a:ext>
            </a:extLst>
          </p:cNvPr>
          <p:cNvSpPr txBox="1"/>
          <p:nvPr/>
        </p:nvSpPr>
        <p:spPr>
          <a:xfrm>
            <a:off x="587883" y="3680346"/>
            <a:ext cx="9125892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You will receive an Arbor notification on the Friday before.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2F134C-D510-C7AC-7902-0C9350A55FD4}"/>
              </a:ext>
            </a:extLst>
          </p:cNvPr>
          <p:cNvGrpSpPr/>
          <p:nvPr/>
        </p:nvGrpSpPr>
        <p:grpSpPr>
          <a:xfrm>
            <a:off x="588476" y="2404534"/>
            <a:ext cx="9125892" cy="1077218"/>
            <a:chOff x="588476" y="2404534"/>
            <a:chExt cx="9125892" cy="107721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01E0AD-8381-EE3D-CBD1-D13058B080D4}"/>
                </a:ext>
              </a:extLst>
            </p:cNvPr>
            <p:cNvSpPr txBox="1"/>
            <p:nvPr/>
          </p:nvSpPr>
          <p:spPr>
            <a:xfrm>
              <a:off x="588476" y="2404534"/>
              <a:ext cx="9125892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Special Mentions assemblies are every Friday after Rock Up and Read.</a:t>
              </a:r>
            </a:p>
          </p:txBody>
        </p:sp>
        <p:pic>
          <p:nvPicPr>
            <p:cNvPr id="20" name="Picture 19" descr="A green leaf with black background&#10;&#10;Description automatically generated">
              <a:extLst>
                <a:ext uri="{FF2B5EF4-FFF2-40B4-BE49-F238E27FC236}">
                  <a16:creationId xmlns:a16="http://schemas.microsoft.com/office/drawing/2014/main" id="{0452B626-1E78-4570-748F-DBB60D3A3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 rot="4889031">
              <a:off x="8843376" y="2545470"/>
              <a:ext cx="732410" cy="73241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98130" y="4914152"/>
            <a:ext cx="9125892" cy="1569660"/>
            <a:chOff x="598130" y="4914152"/>
            <a:chExt cx="9125892" cy="15696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791E3FE-FEA9-C17B-424F-817BD81094BA}"/>
                </a:ext>
              </a:extLst>
            </p:cNvPr>
            <p:cNvGrpSpPr/>
            <p:nvPr/>
          </p:nvGrpSpPr>
          <p:grpSpPr>
            <a:xfrm>
              <a:off x="598130" y="4914152"/>
              <a:ext cx="9125892" cy="1569660"/>
              <a:chOff x="598130" y="4914152"/>
              <a:chExt cx="9125892" cy="156966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CD8100-A959-8959-E022-A295CFF25481}"/>
                  </a:ext>
                </a:extLst>
              </p:cNvPr>
              <p:cNvSpPr txBox="1"/>
              <p:nvPr/>
            </p:nvSpPr>
            <p:spPr>
              <a:xfrm>
                <a:off x="598130" y="4914152"/>
                <a:ext cx="9125892" cy="156966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3200" dirty="0"/>
                  <a:t>You will also receive an Arbor notification for Merit Star and Maths Mission Awards on the Friday before.</a:t>
                </a:r>
              </a:p>
            </p:txBody>
          </p:sp>
          <p:pic>
            <p:nvPicPr>
              <p:cNvPr id="23" name="Picture 22" descr="A red star on a black background&#10;&#10;Description automatically generated">
                <a:extLst>
                  <a:ext uri="{FF2B5EF4-FFF2-40B4-BE49-F238E27FC236}">
                    <a16:creationId xmlns:a16="http://schemas.microsoft.com/office/drawing/2014/main" id="{82A949C7-4DF2-F10B-E60E-A442B06A4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>
                <a:off x="9095930" y="4953000"/>
                <a:ext cx="473459" cy="473459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26354" y="5572534"/>
              <a:ext cx="875034" cy="794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9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445568" y="-155996"/>
            <a:ext cx="8678098" cy="2316620"/>
            <a:chOff x="3445568" y="-155996"/>
            <a:chExt cx="8678098" cy="231662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6DC6086-6DDF-BCF7-EA82-97BA0C3DA701}"/>
                </a:ext>
              </a:extLst>
            </p:cNvPr>
            <p:cNvSpPr txBox="1"/>
            <p:nvPr/>
          </p:nvSpPr>
          <p:spPr>
            <a:xfrm>
              <a:off x="3445568" y="161272"/>
              <a:ext cx="4655127" cy="175432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/>
                <a:t>Rock Up And Read</a:t>
              </a:r>
            </a:p>
          </p:txBody>
        </p:sp>
        <p:pic>
          <p:nvPicPr>
            <p:cNvPr id="15" name="Picture 14" descr="Download Play Human Book Behavior Child Reading HQ PNG Image | FreePNGIm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7046" y="-155996"/>
              <a:ext cx="2316620" cy="231662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05985" y="2802974"/>
            <a:ext cx="9274627" cy="3924275"/>
            <a:chOff x="705985" y="2802974"/>
            <a:chExt cx="9274627" cy="39242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00AD70-227B-7F50-DF76-5913AC70BF41}"/>
                </a:ext>
              </a:extLst>
            </p:cNvPr>
            <p:cNvSpPr txBox="1"/>
            <p:nvPr/>
          </p:nvSpPr>
          <p:spPr>
            <a:xfrm>
              <a:off x="705985" y="2802974"/>
              <a:ext cx="9274627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/>
                <a:t>Every Friday at 8:40-9:00</a:t>
              </a:r>
            </a:p>
          </p:txBody>
        </p:sp>
        <p:pic>
          <p:nvPicPr>
            <p:cNvPr id="4" name="Picture 3" descr="Un Paladín en el Infierno: octubre 20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567" y="3681413"/>
              <a:ext cx="4655127" cy="3045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1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450FFF6-2327-2F77-E236-1F2A727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363" y="95650"/>
            <a:ext cx="3102601" cy="87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361B7C-5ED8-E04A-0E3D-A9A38F66F715}"/>
              </a:ext>
            </a:extLst>
          </p:cNvPr>
          <p:cNvSpPr txBox="1"/>
          <p:nvPr/>
        </p:nvSpPr>
        <p:spPr>
          <a:xfrm>
            <a:off x="4382939" y="226892"/>
            <a:ext cx="5732734" cy="175432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Parent Newsletters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0711FC-CD46-0795-DFD2-40C8EF22E5D5}"/>
              </a:ext>
            </a:extLst>
          </p:cNvPr>
          <p:cNvGrpSpPr/>
          <p:nvPr/>
        </p:nvGrpSpPr>
        <p:grpSpPr>
          <a:xfrm>
            <a:off x="705666" y="1475917"/>
            <a:ext cx="11104456" cy="4713706"/>
            <a:chOff x="678505" y="1494024"/>
            <a:chExt cx="11104456" cy="47137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2C63F3-7D85-4D0D-C341-9AA6C1284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694566">
              <a:off x="678505" y="1494024"/>
              <a:ext cx="3327391" cy="469674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0A63CB-9D33-D698-5E1A-EE5F99636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69715">
              <a:off x="4495533" y="3035883"/>
              <a:ext cx="2934085" cy="317184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E918D3-5BED-F2B8-9C80-144FBCD9C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674388">
              <a:off x="7567642" y="3234418"/>
              <a:ext cx="4215319" cy="2964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65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ED0AB-8349-A521-8FCE-8B2592338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4F6BEB-A693-AA89-85E0-F6825DF4A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594" y="355883"/>
            <a:ext cx="3520773" cy="1647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1FCF61-06A2-5698-9BE1-D9D5FBA77256}"/>
              </a:ext>
            </a:extLst>
          </p:cNvPr>
          <p:cNvSpPr txBox="1"/>
          <p:nvPr/>
        </p:nvSpPr>
        <p:spPr>
          <a:xfrm>
            <a:off x="3624776" y="2003425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Letters and admin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1509A-EC8B-3657-D7D9-275A0727173C}"/>
              </a:ext>
            </a:extLst>
          </p:cNvPr>
          <p:cNvSpPr txBox="1"/>
          <p:nvPr/>
        </p:nvSpPr>
        <p:spPr>
          <a:xfrm>
            <a:off x="3624775" y="2809008"/>
            <a:ext cx="45721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Bookings</a:t>
            </a: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073E4C90-3A4D-A65C-AE4C-FFF19A0A1EC0}"/>
              </a:ext>
            </a:extLst>
          </p:cNvPr>
          <p:cNvSpPr/>
          <p:nvPr/>
        </p:nvSpPr>
        <p:spPr>
          <a:xfrm>
            <a:off x="2924269" y="3614591"/>
            <a:ext cx="6563763" cy="2743237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We no longer use Ping!</a:t>
            </a:r>
          </a:p>
        </p:txBody>
      </p:sp>
    </p:spTree>
    <p:extLst>
      <p:ext uri="{BB962C8B-B14F-4D97-AF65-F5344CB8AC3E}">
        <p14:creationId xmlns:p14="http://schemas.microsoft.com/office/powerpoint/2010/main" val="215571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1473</TotalTime>
  <Words>500</Words>
  <Application>Microsoft Office PowerPoint</Application>
  <PresentationFormat>Widescreen</PresentationFormat>
  <Paragraphs>75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Brewer</dc:creator>
  <cp:lastModifiedBy>Victoria Brewer</cp:lastModifiedBy>
  <cp:revision>29</cp:revision>
  <dcterms:created xsi:type="dcterms:W3CDTF">2024-09-05T21:17:56Z</dcterms:created>
  <dcterms:modified xsi:type="dcterms:W3CDTF">2025-09-15T15:55:35Z</dcterms:modified>
</cp:coreProperties>
</file>