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437" r:id="rId2"/>
    <p:sldId id="280" r:id="rId3"/>
    <p:sldId id="415" r:id="rId4"/>
    <p:sldId id="416" r:id="rId5"/>
    <p:sldId id="417" r:id="rId6"/>
    <p:sldId id="432" r:id="rId7"/>
    <p:sldId id="424" r:id="rId8"/>
    <p:sldId id="419" r:id="rId9"/>
    <p:sldId id="434" r:id="rId10"/>
    <p:sldId id="435" r:id="rId11"/>
    <p:sldId id="436" r:id="rId12"/>
    <p:sldId id="431" r:id="rId13"/>
    <p:sldId id="423" r:id="rId14"/>
    <p:sldId id="438" r:id="rId15"/>
    <p:sldId id="429" r:id="rId16"/>
    <p:sldId id="43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FE4"/>
    <a:srgbClr val="E6E6E6"/>
    <a:srgbClr val="FFFFD1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C613D-3050-489B-8861-6BF95EE49CB5}" type="datetimeFigureOut"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2BC06-A4CF-4671-9BCF-23FF5FEB0F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9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22467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03341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91279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32527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37173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80492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37303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46599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8110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68679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06257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7BE-083D-D4F9-776C-B4FE0D14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28BD1-D17A-E4A9-98BB-70E114A7FD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FF08-1DAA-DB15-0486-C62DC9F35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03DD9-62F0-0A28-CE02-099537D84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3696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marks.co.uk/maths-games/hit-the-button" TargetMode="External"/><Relationship Id="rId2" Type="http://schemas.openxmlformats.org/officeDocument/2006/relationships/hyperlink" Target="https://www.timestables.me.uk/printable-pdf-quiz-generator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bc.co.uk/bitesize/articles/z97rdnb#z3r3xg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kipling.brighton-hove.sch.u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06f5951-25bf-45f7-958b-dc3e74a338ae.png">
            <a:extLst>
              <a:ext uri="{FF2B5EF4-FFF2-40B4-BE49-F238E27FC236}">
                <a16:creationId xmlns:a16="http://schemas.microsoft.com/office/drawing/2014/main" id="{44CB95F2-A167-E50B-8251-B12789FDC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56" y="517494"/>
            <a:ext cx="8644398" cy="244204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BB91C1-62CD-A93B-9B5C-5AF97B344B53}"/>
              </a:ext>
            </a:extLst>
          </p:cNvPr>
          <p:cNvSpPr txBox="1">
            <a:spLocks/>
          </p:cNvSpPr>
          <p:nvPr/>
        </p:nvSpPr>
        <p:spPr>
          <a:xfrm>
            <a:off x="732279" y="3784953"/>
            <a:ext cx="7980565" cy="22021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u="sng" dirty="0">
                <a:latin typeface="Comic Sans MS" panose="030F0702030302020204" pitchFamily="66" charset="0"/>
              </a:rPr>
              <a:t>Meet the teachers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 </a:t>
            </a:r>
            <a:br>
              <a:rPr lang="en-US" sz="3200" dirty="0">
                <a:latin typeface="Comic Sans MS" panose="030F0702030302020204" pitchFamily="66" charset="0"/>
              </a:rPr>
            </a:br>
            <a:r>
              <a:rPr lang="en-US" sz="3200" dirty="0">
                <a:latin typeface="Comic Sans MS" panose="030F0702030302020204" pitchFamily="66" charset="0"/>
              </a:rPr>
              <a:t>Miss Davies, Miss Vaughan, Miss Goode and Miss Farrow</a:t>
            </a:r>
          </a:p>
        </p:txBody>
      </p:sp>
    </p:spTree>
    <p:extLst>
      <p:ext uri="{BB962C8B-B14F-4D97-AF65-F5344CB8AC3E}">
        <p14:creationId xmlns:p14="http://schemas.microsoft.com/office/powerpoint/2010/main" val="411268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3163F7-9FC1-0AEE-826D-B55DD366B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57" y="845727"/>
            <a:ext cx="8649485" cy="59173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039218-0DE9-3626-1D38-575E7C9BBB50}"/>
              </a:ext>
            </a:extLst>
          </p:cNvPr>
          <p:cNvSpPr txBox="1"/>
          <p:nvPr/>
        </p:nvSpPr>
        <p:spPr>
          <a:xfrm>
            <a:off x="2286000" y="227563"/>
            <a:ext cx="45720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2800" dirty="0">
                <a:latin typeface="Comic Sans MS" panose="030F0702030302020204" pitchFamily="66" charset="0"/>
              </a:rPr>
              <a:t>Curriculum Overview</a:t>
            </a:r>
          </a:p>
        </p:txBody>
      </p:sp>
    </p:spTree>
    <p:extLst>
      <p:ext uri="{BB962C8B-B14F-4D97-AF65-F5344CB8AC3E}">
        <p14:creationId xmlns:p14="http://schemas.microsoft.com/office/powerpoint/2010/main" val="40465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2B1F35EC-63B5-4B93-8E97-E7AFC3C74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538" y="1175130"/>
            <a:ext cx="2010503" cy="3059986"/>
          </a:xfrm>
          <a:prstGeom prst="rect">
            <a:avLst/>
          </a:prstGeom>
        </p:spPr>
      </p:pic>
      <p:pic>
        <p:nvPicPr>
          <p:cNvPr id="1026" name="Picture 2" descr="Varjak Paw: An award-winning modern children's classic: 1 : Said, SF,  McKean, Dave: Amazon.co.uk: Books">
            <a:extLst>
              <a:ext uri="{FF2B5EF4-FFF2-40B4-BE49-F238E27FC236}">
                <a16:creationId xmlns:a16="http://schemas.microsoft.com/office/drawing/2014/main" id="{C69FB37A-E1C0-7AFC-B710-30B170FAD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192" y="4026975"/>
            <a:ext cx="2010503" cy="276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5E54B0-118D-18D9-79EF-3271BA97DCA4}"/>
              </a:ext>
            </a:extLst>
          </p:cNvPr>
          <p:cNvSpPr txBox="1"/>
          <p:nvPr/>
        </p:nvSpPr>
        <p:spPr>
          <a:xfrm>
            <a:off x="566374" y="1620660"/>
            <a:ext cx="4550876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GB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en-GB" sz="2000" b="1" dirty="0">
                <a:latin typeface="Comic Sans MS" panose="030F0702030302020204" pitchFamily="66" charset="0"/>
              </a:rPr>
              <a:t>What will my child be doing in their English lessons?</a:t>
            </a:r>
          </a:p>
          <a:p>
            <a:pPr>
              <a:defRPr/>
            </a:pPr>
            <a:endParaRPr lang="en-GB" b="1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Poetry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Letter writing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Diary entries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Visualisations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Role play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Freeze frames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Writing from new perspectives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Making predications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Comic Sans MS" panose="030F0702030302020204" pitchFamily="66" charset="0"/>
              </a:rPr>
              <a:t>Understanding characters feelings and emotions </a:t>
            </a:r>
          </a:p>
          <a:p>
            <a:pPr marL="285750" indent="-285750">
              <a:buFontTx/>
              <a:buChar char="-"/>
              <a:defRPr/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9FBFB-D186-A652-9C8A-D54B769EAD67}"/>
              </a:ext>
            </a:extLst>
          </p:cNvPr>
          <p:cNvSpPr txBox="1"/>
          <p:nvPr/>
        </p:nvSpPr>
        <p:spPr>
          <a:xfrm>
            <a:off x="2465604" y="248671"/>
            <a:ext cx="45720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English Overview</a:t>
            </a:r>
          </a:p>
        </p:txBody>
      </p:sp>
    </p:spTree>
    <p:extLst>
      <p:ext uri="{BB962C8B-B14F-4D97-AF65-F5344CB8AC3E}">
        <p14:creationId xmlns:p14="http://schemas.microsoft.com/office/powerpoint/2010/main" val="286807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1174B2-EEB8-4685-B7A0-9E4217A83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804" y="1119250"/>
            <a:ext cx="5220392" cy="52400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DAA63D-86C1-6970-028E-3A5CB00F3871}"/>
              </a:ext>
            </a:extLst>
          </p:cNvPr>
          <p:cNvSpPr txBox="1"/>
          <p:nvPr/>
        </p:nvSpPr>
        <p:spPr>
          <a:xfrm>
            <a:off x="2493033" y="202589"/>
            <a:ext cx="45720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1967068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9">
            <a:extLst>
              <a:ext uri="{FF2B5EF4-FFF2-40B4-BE49-F238E27FC236}">
                <a16:creationId xmlns:a16="http://schemas.microsoft.com/office/drawing/2014/main" id="{1132141A-8F16-4D83-B69A-4629B94EC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2137" y="258869"/>
            <a:ext cx="502784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800" dirty="0">
                <a:solidFill>
                  <a:srgbClr val="03080D"/>
                </a:solidFill>
                <a:latin typeface="Comic Sans MS" panose="030F0702030302020204" pitchFamily="66" charset="0"/>
              </a:rPr>
              <a:t>Reading records</a:t>
            </a:r>
            <a:endParaRPr lang="en-GB" altLang="en-US" sz="4800" dirty="0">
              <a:solidFill>
                <a:srgbClr val="03080D"/>
              </a:solidFill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53488C9-516A-4548-A1D7-A1296EB24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81047">
            <a:off x="7486619" y="4627219"/>
            <a:ext cx="1291293" cy="1807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883DB9-7314-2A0D-4A14-809567E0AAD9}"/>
              </a:ext>
            </a:extLst>
          </p:cNvPr>
          <p:cNvSpPr txBox="1"/>
          <p:nvPr/>
        </p:nvSpPr>
        <p:spPr>
          <a:xfrm>
            <a:off x="444132" y="1568923"/>
            <a:ext cx="8255736" cy="332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600" dirty="0">
                <a:latin typeface="Comic Sans MS" panose="030F0702030302020204" pitchFamily="66" charset="0"/>
              </a:rPr>
              <a:t>We like the children to read </a:t>
            </a:r>
            <a:r>
              <a:rPr lang="en-GB" sz="3600" b="1" dirty="0">
                <a:latin typeface="Comic Sans MS" panose="030F0702030302020204" pitchFamily="66" charset="0"/>
              </a:rPr>
              <a:t>at least 3 times a week </a:t>
            </a:r>
            <a:r>
              <a:rPr lang="en-GB" sz="3600" dirty="0">
                <a:latin typeface="Comic Sans MS" panose="030F0702030302020204" pitchFamily="66" charset="0"/>
              </a:rPr>
              <a:t>and this should be recorded in their </a:t>
            </a:r>
            <a:r>
              <a:rPr lang="en-GB" sz="3600" u="sng" dirty="0">
                <a:latin typeface="Comic Sans MS" panose="030F0702030302020204" pitchFamily="66" charset="0"/>
              </a:rPr>
              <a:t>reading records</a:t>
            </a:r>
            <a:r>
              <a:rPr lang="en-GB" sz="3600" dirty="0">
                <a:latin typeface="Comic Sans MS" panose="030F0702030302020204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3EB5CD-CB04-9DAA-CE77-A220432993E6}"/>
              </a:ext>
            </a:extLst>
          </p:cNvPr>
          <p:cNvSpPr txBox="1"/>
          <p:nvPr/>
        </p:nvSpPr>
        <p:spPr>
          <a:xfrm>
            <a:off x="328291" y="5499738"/>
            <a:ext cx="61922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Comic Sans MS" panose="030F0702030302020204" pitchFamily="66" charset="0"/>
              </a:rPr>
              <a:t>3 reads = 1 raffle ticket drawn in Special Mentions assembly </a:t>
            </a:r>
          </a:p>
        </p:txBody>
      </p:sp>
    </p:spTree>
    <p:extLst>
      <p:ext uri="{BB962C8B-B14F-4D97-AF65-F5344CB8AC3E}">
        <p14:creationId xmlns:p14="http://schemas.microsoft.com/office/powerpoint/2010/main" val="271260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090C3B-E816-1142-9491-BD53D1FA8DA3}"/>
              </a:ext>
            </a:extLst>
          </p:cNvPr>
          <p:cNvSpPr txBox="1"/>
          <p:nvPr/>
        </p:nvSpPr>
        <p:spPr>
          <a:xfrm>
            <a:off x="508958" y="349694"/>
            <a:ext cx="8126083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GB" sz="4400" dirty="0">
                <a:latin typeface="Comic Sans MS" panose="030F0702030302020204" pitchFamily="66" charset="0"/>
              </a:rPr>
              <a:t>Rock up and Read &amp; Special Mentions Assembly 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BCB6F-837F-1B20-735C-36C50B0F802B}"/>
              </a:ext>
            </a:extLst>
          </p:cNvPr>
          <p:cNvSpPr txBox="1"/>
          <p:nvPr/>
        </p:nvSpPr>
        <p:spPr>
          <a:xfrm>
            <a:off x="379562" y="3110148"/>
            <a:ext cx="8505646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3200" dirty="0">
                <a:latin typeface="Comic Sans MS" panose="030F0702030302020204" pitchFamily="66" charset="0"/>
              </a:rPr>
              <a:t>Rock up and Read is every Friday morning </a:t>
            </a:r>
            <a:r>
              <a:rPr lang="en-GB" sz="3200" b="1" dirty="0">
                <a:latin typeface="Comic Sans MS" panose="030F0702030302020204" pitchFamily="66" charset="0"/>
              </a:rPr>
              <a:t>08:40 - 09:00</a:t>
            </a:r>
          </a:p>
          <a:p>
            <a:pPr marL="0" indent="0" algn="ctr">
              <a:buNone/>
            </a:pPr>
            <a:endParaRPr lang="en-GB" sz="3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Comic Sans MS" panose="030F0702030302020204" pitchFamily="66" charset="0"/>
              </a:rPr>
              <a:t>Special Mentions starts at </a:t>
            </a:r>
            <a:r>
              <a:rPr lang="en-GB" sz="3200" b="1" dirty="0">
                <a:latin typeface="Comic Sans MS" panose="030F0702030302020204" pitchFamily="66" charset="0"/>
              </a:rPr>
              <a:t>09:00</a:t>
            </a:r>
          </a:p>
          <a:p>
            <a:pPr marL="0" indent="0">
              <a:buNone/>
            </a:pPr>
            <a:endParaRPr lang="en-GB" sz="2400" dirty="0">
              <a:latin typeface="XCCW Joined 15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739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1DB8AC-742B-5206-011E-0FB54DC50367}"/>
              </a:ext>
            </a:extLst>
          </p:cNvPr>
          <p:cNvSpPr txBox="1"/>
          <p:nvPr/>
        </p:nvSpPr>
        <p:spPr>
          <a:xfrm>
            <a:off x="264330" y="1170396"/>
            <a:ext cx="86153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sz="2400" dirty="0">
                <a:latin typeface="Comic Sans MS" panose="030F0702030302020204" pitchFamily="66" charset="0"/>
              </a:rPr>
              <a:t>Spellings will be sent home each week on a </a:t>
            </a:r>
            <a:r>
              <a:rPr lang="en-US" sz="2400" b="1" u="sng" dirty="0">
                <a:latin typeface="Comic Sans MS" panose="030F0702030302020204" pitchFamily="66" charset="0"/>
              </a:rPr>
              <a:t>Friday</a:t>
            </a:r>
            <a:r>
              <a:rPr lang="en-US" sz="2400" dirty="0">
                <a:latin typeface="Comic Sans MS" panose="030F0702030302020204" pitchFamily="66" charset="0"/>
              </a:rPr>
              <a:t> and we will test the children through a quizzes the following week.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Year 1 Spelling Archives - Page 4 of 19 - St James' Primary School, Wetherby">
            <a:extLst>
              <a:ext uri="{FF2B5EF4-FFF2-40B4-BE49-F238E27FC236}">
                <a16:creationId xmlns:a16="http://schemas.microsoft.com/office/drawing/2014/main" id="{88EEA9D1-12DD-79F2-22E4-60EC777D6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819" y="2536011"/>
            <a:ext cx="3340357" cy="39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1065FF-6079-9F2C-8C4E-76F062C1724B}"/>
              </a:ext>
            </a:extLst>
          </p:cNvPr>
          <p:cNvSpPr txBox="1"/>
          <p:nvPr/>
        </p:nvSpPr>
        <p:spPr>
          <a:xfrm>
            <a:off x="1952650" y="221512"/>
            <a:ext cx="5238699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GB" sz="4400" dirty="0">
                <a:latin typeface="Comic Sans MS" panose="030F0702030302020204" pitchFamily="66" charset="0"/>
              </a:rPr>
              <a:t>Spelling homework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41148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2EC864-5ECE-8D4A-BB31-013553C8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96" y="2413058"/>
            <a:ext cx="8287176" cy="22924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8C5B79-26AD-240F-81EB-A290C8AB8ED0}"/>
              </a:ext>
            </a:extLst>
          </p:cNvPr>
          <p:cNvSpPr txBox="1"/>
          <p:nvPr/>
        </p:nvSpPr>
        <p:spPr>
          <a:xfrm>
            <a:off x="3093076" y="311373"/>
            <a:ext cx="2928257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4800" dirty="0">
                <a:latin typeface="Comic Sans MS" panose="030F0702030302020204" pitchFamily="66" charset="0"/>
              </a:rPr>
              <a:t>Maths </a:t>
            </a:r>
          </a:p>
        </p:txBody>
      </p:sp>
    </p:spTree>
    <p:extLst>
      <p:ext uri="{BB962C8B-B14F-4D97-AF65-F5344CB8AC3E}">
        <p14:creationId xmlns:p14="http://schemas.microsoft.com/office/powerpoint/2010/main" val="92906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722163-9F3C-A309-7279-36D84FCE914B}"/>
              </a:ext>
            </a:extLst>
          </p:cNvPr>
          <p:cNvSpPr txBox="1"/>
          <p:nvPr/>
        </p:nvSpPr>
        <p:spPr>
          <a:xfrm>
            <a:off x="670177" y="1796258"/>
            <a:ext cx="780364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u="none" strike="noStrike" dirty="0">
                <a:effectLst/>
                <a:latin typeface="Comic Sans MS" panose="030F0702030302020204" pitchFamily="66" charset="0"/>
              </a:rPr>
              <a:t>The statutory </a:t>
            </a:r>
            <a:r>
              <a:rPr lang="en-US" sz="2800" b="1" u="none" strike="noStrike" dirty="0">
                <a:effectLst/>
                <a:latin typeface="Comic Sans MS" panose="030F0702030302020204" pitchFamily="66" charset="0"/>
              </a:rPr>
              <a:t>Multiplication Tables </a:t>
            </a:r>
            <a:r>
              <a:rPr lang="en-US" sz="2800" b="1" dirty="0">
                <a:latin typeface="Comic Sans MS" panose="030F0702030302020204" pitchFamily="66" charset="0"/>
              </a:rPr>
              <a:t>C</a:t>
            </a:r>
            <a:r>
              <a:rPr lang="en-US" sz="2800" b="1" u="none" strike="noStrike" dirty="0">
                <a:effectLst/>
                <a:latin typeface="Comic Sans MS" panose="030F0702030302020204" pitchFamily="66" charset="0"/>
              </a:rPr>
              <a:t>heck (MTC)</a:t>
            </a:r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for Year 4 pupils in England takes place within a two-week window starting on </a:t>
            </a:r>
            <a:r>
              <a:rPr lang="en-US" sz="2800" u="none" strike="noStrike" dirty="0">
                <a:effectLst/>
                <a:latin typeface="Comic Sans MS" panose="030F0702030302020204" pitchFamily="66" charset="0"/>
              </a:rPr>
              <a:t>Monday 7 June 2027.</a:t>
            </a:r>
          </a:p>
          <a:p>
            <a:pPr algn="ctr"/>
            <a:endParaRPr lang="en-US" sz="2800" dirty="0">
              <a:latin typeface="Comic Sans MS" panose="030F0702030302020204" pitchFamily="66" charset="0"/>
            </a:endParaRPr>
          </a:p>
          <a:p>
            <a:pPr algn="ctr"/>
            <a:r>
              <a:rPr lang="en-US" sz="2800" dirty="0">
                <a:latin typeface="Comic Sans MS" panose="030F0702030302020204" pitchFamily="66" charset="0"/>
              </a:rPr>
              <a:t>The purpose of the MTC is to determine whether pupils can </a:t>
            </a:r>
            <a:r>
              <a:rPr lang="en-US" sz="2800" b="1" dirty="0">
                <a:latin typeface="Comic Sans MS" panose="030F0702030302020204" pitchFamily="66" charset="0"/>
              </a:rPr>
              <a:t>rapidly recall their times tables fluently up to 12</a:t>
            </a:r>
            <a:r>
              <a:rPr lang="en-US" sz="2800" dirty="0">
                <a:latin typeface="Comic Sans MS" panose="030F0702030302020204" pitchFamily="66" charset="0"/>
              </a:rPr>
              <a:t>, through a set of 25 timed questions (6 seconds per question). </a:t>
            </a:r>
            <a:r>
              <a:rPr lang="en-US" sz="2800" dirty="0">
                <a:latin typeface="+mj-lt"/>
              </a:rPr>
              <a:t>​</a:t>
            </a:r>
            <a:endParaRPr lang="en-GB" sz="28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3F453F-C5C0-E71D-825F-873FC6C26172}"/>
              </a:ext>
            </a:extLst>
          </p:cNvPr>
          <p:cNvSpPr txBox="1"/>
          <p:nvPr/>
        </p:nvSpPr>
        <p:spPr>
          <a:xfrm>
            <a:off x="585204" y="414068"/>
            <a:ext cx="800670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Comic Sans MS" panose="030F0702030302020204" pitchFamily="66" charset="0"/>
              </a:rPr>
              <a:t>This year’s Maths focus…</a:t>
            </a:r>
            <a:endParaRPr lang="en-GB" sz="4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74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70AE6D-A4D7-408A-A722-41BC0F9B1F10}"/>
              </a:ext>
            </a:extLst>
          </p:cNvPr>
          <p:cNvSpPr>
            <a:spLocks noGrp="1"/>
          </p:cNvSpPr>
          <p:nvPr/>
        </p:nvSpPr>
        <p:spPr>
          <a:xfrm>
            <a:off x="109231" y="1836586"/>
            <a:ext cx="8588455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800" b="1" u="sng" dirty="0">
                <a:latin typeface="Comic Sans MS" panose="030F0702030302020204" pitchFamily="66" charset="0"/>
              </a:rPr>
              <a:t>First</a:t>
            </a:r>
            <a:r>
              <a:rPr lang="en-US" sz="2800" dirty="0">
                <a:latin typeface="Comic Sans MS" panose="030F0702030302020204" pitchFamily="66" charset="0"/>
              </a:rPr>
              <a:t> chant the multiples. Once secure…</a:t>
            </a:r>
          </a:p>
          <a:p>
            <a:pPr marL="0" indent="0">
              <a:buNone/>
            </a:pPr>
            <a:endParaRPr lang="en-US" sz="2800" dirty="0">
              <a:latin typeface="Comic Sans MS" panose="030F0702030302020204" pitchFamily="66" charset="0"/>
            </a:endParaRPr>
          </a:p>
          <a:p>
            <a:pPr>
              <a:buClr>
                <a:schemeClr val="tx1"/>
              </a:buClr>
            </a:pPr>
            <a:r>
              <a:rPr lang="en-US" sz="2800" b="1" u="sng" dirty="0">
                <a:latin typeface="Comic Sans MS" panose="030F0702030302020204" pitchFamily="66" charset="0"/>
              </a:rPr>
              <a:t>Next</a:t>
            </a:r>
            <a:r>
              <a:rPr lang="en-US" sz="2800" dirty="0">
                <a:latin typeface="Comic Sans MS" panose="030F0702030302020204" pitchFamily="66" charset="0"/>
              </a:rPr>
              <a:t>, say the whole number sentence in order. Once secure…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pPr>
              <a:buClr>
                <a:schemeClr val="tx1"/>
              </a:buClr>
            </a:pPr>
            <a:r>
              <a:rPr lang="en-US" sz="2800" b="1" u="sng" dirty="0">
                <a:latin typeface="Comic Sans MS" panose="030F0702030302020204" pitchFamily="66" charset="0"/>
              </a:rPr>
              <a:t>Finally</a:t>
            </a:r>
            <a:r>
              <a:rPr lang="en-US" sz="2800" dirty="0">
                <a:latin typeface="Comic Sans MS" panose="030F0702030302020204" pitchFamily="66" charset="0"/>
              </a:rPr>
              <a:t>, answer questions in a random order.</a:t>
            </a:r>
          </a:p>
        </p:txBody>
      </p:sp>
      <p:pic>
        <p:nvPicPr>
          <p:cNvPr id="1026" name="Picture 2" descr="Multiples of 6- What are the Multiples of 6? [Solved]">
            <a:extLst>
              <a:ext uri="{FF2B5EF4-FFF2-40B4-BE49-F238E27FC236}">
                <a16:creationId xmlns:a16="http://schemas.microsoft.com/office/drawing/2014/main" id="{693478E4-A0B2-CE94-FC27-C3E32454E8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8" t="24603" r="13487"/>
          <a:stretch/>
        </p:blipFill>
        <p:spPr bwMode="auto">
          <a:xfrm>
            <a:off x="7261462" y="1093536"/>
            <a:ext cx="1773307" cy="127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6 times table with games at Timestables.co.uk">
            <a:extLst>
              <a:ext uri="{FF2B5EF4-FFF2-40B4-BE49-F238E27FC236}">
                <a16:creationId xmlns:a16="http://schemas.microsoft.com/office/drawing/2014/main" id="{D852E78E-5447-C462-343A-D8E4FE4ED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2" t="6089" r="8665" b="6029"/>
          <a:stretch/>
        </p:blipFill>
        <p:spPr bwMode="auto">
          <a:xfrm>
            <a:off x="8180895" y="2843434"/>
            <a:ext cx="853874" cy="14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E536FBE-E97E-C289-D8DD-38F642570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603" y="4756035"/>
            <a:ext cx="1285166" cy="174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05012F-578F-B5FB-8D8A-F72ADC3ABF36}"/>
              </a:ext>
            </a:extLst>
          </p:cNvPr>
          <p:cNvSpPr txBox="1"/>
          <p:nvPr/>
        </p:nvSpPr>
        <p:spPr>
          <a:xfrm>
            <a:off x="2428009" y="238882"/>
            <a:ext cx="4571505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3600" dirty="0">
                <a:latin typeface="Comic Sans MS" panose="030F0702030302020204" pitchFamily="66" charset="0"/>
              </a:rPr>
              <a:t>How to help at home</a:t>
            </a:r>
          </a:p>
        </p:txBody>
      </p:sp>
    </p:spTree>
    <p:extLst>
      <p:ext uri="{BB962C8B-B14F-4D97-AF65-F5344CB8AC3E}">
        <p14:creationId xmlns:p14="http://schemas.microsoft.com/office/powerpoint/2010/main" val="3091917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0DE221-3010-8D60-6FF6-525CD31EBAB5}"/>
              </a:ext>
            </a:extLst>
          </p:cNvPr>
          <p:cNvSpPr>
            <a:spLocks noGrp="1"/>
          </p:cNvSpPr>
          <p:nvPr/>
        </p:nvSpPr>
        <p:spPr>
          <a:xfrm>
            <a:off x="152400" y="685801"/>
            <a:ext cx="8991600" cy="54210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Round the world 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Times table showdown 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I have, who has… 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Times Table Bingo 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Sheets - 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https://www.timestables.me.uk/printable-pdf-quiz-generator.htm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Hit the button - 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https://www.topmarks.co.uk/maths-games/hit-the-button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Comic Sans MS" panose="030F0702030302020204" pitchFamily="66" charset="0"/>
              </a:rPr>
              <a:t>Songs BBC Bitesize - 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https://www.bbc.co.uk/bitesize/articles/z97rdnb#z3r3xg8</a:t>
            </a: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1944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516F080-AC03-40AA-ACED-93BF78523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375" y="2091217"/>
            <a:ext cx="4914438" cy="4035009"/>
          </a:xfr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Practise regularly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Increase confidence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Tackle challenges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Login: </a:t>
            </a:r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surname:@rkps.me</a:t>
            </a:r>
          </a:p>
          <a:p>
            <a:endParaRPr lang="en-US" sz="28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Password: </a:t>
            </a:r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words123</a:t>
            </a:r>
          </a:p>
          <a:p>
            <a:pPr>
              <a:spcBef>
                <a:spcPct val="20000"/>
              </a:spcBef>
              <a:spcAft>
                <a:spcPct val="0"/>
              </a:spcAft>
            </a:pPr>
            <a:endParaRPr lang="en-GB" dirty="0">
              <a:latin typeface="Bembo"/>
              <a:ea typeface="Batang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73EDE76-233E-48C7-8126-3E70081F91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9525" y="2669990"/>
            <a:ext cx="3611841" cy="19526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5BFA39-D1B1-B076-D122-48F3F02E9483}"/>
              </a:ext>
            </a:extLst>
          </p:cNvPr>
          <p:cNvSpPr txBox="1"/>
          <p:nvPr/>
        </p:nvSpPr>
        <p:spPr>
          <a:xfrm>
            <a:off x="3750371" y="279179"/>
            <a:ext cx="1779572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4400" dirty="0">
                <a:latin typeface="Comic Sans MS" panose="030F0702030302020204" pitchFamily="66" charset="0"/>
              </a:rPr>
              <a:t>TTRS</a:t>
            </a:r>
          </a:p>
        </p:txBody>
      </p:sp>
    </p:spTree>
    <p:extLst>
      <p:ext uri="{BB962C8B-B14F-4D97-AF65-F5344CB8AC3E}">
        <p14:creationId xmlns:p14="http://schemas.microsoft.com/office/powerpoint/2010/main" val="191107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>
            <a:extLst>
              <a:ext uri="{FF2B5EF4-FFF2-40B4-BE49-F238E27FC236}">
                <a16:creationId xmlns:a16="http://schemas.microsoft.com/office/drawing/2014/main" id="{17347D54-F173-4747-8D6F-436AE0155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577" y="990304"/>
            <a:ext cx="7993063" cy="57861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r>
              <a:rPr lang="en-US" altLang="en-US" sz="3600" b="1" u="sng" dirty="0">
                <a:latin typeface="Comic Sans MS" panose="030F0702030302020204" pitchFamily="66" charset="0"/>
              </a:rPr>
              <a:t>Living things and their habitats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endParaRPr lang="en-US" altLang="en-US" sz="1100" u="sng" dirty="0">
              <a:latin typeface="Comic Sans MS" panose="030F0702030302020204" pitchFamily="66" charset="0"/>
            </a:endParaRP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Grouping living things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Classifying vertebrates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Classification keys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Local habitat survey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Environmental change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altLang="en-US" sz="3600" dirty="0">
              <a:latin typeface="Comic Sans MS" panose="030F0702030302020204" pitchFamily="66" charset="0"/>
            </a:endParaRP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r>
              <a:rPr lang="en-US" altLang="en-US" sz="3600" b="1" u="sng" dirty="0">
                <a:latin typeface="Comic Sans MS" panose="030F0702030302020204" pitchFamily="66" charset="0"/>
              </a:rPr>
              <a:t>Animals including humans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  <a:defRPr/>
            </a:pPr>
            <a:endParaRPr lang="en-US" altLang="en-US" sz="1100" dirty="0">
              <a:latin typeface="Comic Sans MS" panose="030F0702030302020204" pitchFamily="66" charset="0"/>
            </a:endParaRP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Digestive system parts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Digestive system function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Types and functions of teeth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Tooth decay </a:t>
            </a:r>
          </a:p>
          <a:p>
            <a:pPr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omic Sans MS" panose="030F0702030302020204" pitchFamily="66" charset="0"/>
              </a:rPr>
              <a:t>Food chains</a:t>
            </a:r>
            <a:endParaRPr lang="en-US" alt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CD15D7-89C2-D2BC-96E4-8419E2729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286" y="1758948"/>
            <a:ext cx="3788482" cy="21979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0AC1F9-BA14-AF19-4D85-48EE123E2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98" y="4527801"/>
            <a:ext cx="1614035" cy="19691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FF76A6-C670-8A0C-AC20-3D9F13E7185F}"/>
              </a:ext>
            </a:extLst>
          </p:cNvPr>
          <p:cNvSpPr txBox="1"/>
          <p:nvPr/>
        </p:nvSpPr>
        <p:spPr>
          <a:xfrm>
            <a:off x="3556401" y="80847"/>
            <a:ext cx="2300113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4400" dirty="0">
                <a:latin typeface="Comic Sans MS" panose="030F0702030302020204" pitchFamily="66" charset="0"/>
              </a:rPr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197188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0A3485-5308-4C53-B363-3FF4C471D13B}"/>
              </a:ext>
            </a:extLst>
          </p:cNvPr>
          <p:cNvSpPr/>
          <p:nvPr/>
        </p:nvSpPr>
        <p:spPr>
          <a:xfrm>
            <a:off x="240633" y="1170447"/>
            <a:ext cx="8674768" cy="3252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PE this half term: </a:t>
            </a:r>
            <a:r>
              <a:rPr lang="en-GB" altLang="en-US" sz="2800" dirty="0">
                <a:latin typeface="Comic Sans MS" panose="030F0702030302020204" pitchFamily="66" charset="0"/>
              </a:rPr>
              <a:t> Tuesday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GB" alt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Forest School this half term: </a:t>
            </a:r>
            <a:r>
              <a:rPr lang="en-GB" altLang="en-US" sz="2800" dirty="0">
                <a:latin typeface="Comic Sans MS" panose="030F0702030302020204" pitchFamily="66" charset="0"/>
              </a:rPr>
              <a:t>Wednesday mornings</a:t>
            </a:r>
          </a:p>
          <a:p>
            <a:pPr>
              <a:lnSpc>
                <a:spcPct val="150000"/>
              </a:lnSpc>
              <a:buClr>
                <a:schemeClr val="tx1"/>
              </a:buClr>
            </a:pPr>
            <a:endParaRPr lang="en-GB" altLang="en-US" sz="28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  <a:buClr>
                <a:schemeClr val="tx1"/>
              </a:buClr>
            </a:pPr>
            <a:r>
              <a:rPr lang="en-GB" altLang="en-US" sz="2800" dirty="0">
                <a:latin typeface="Comic Sans MS" panose="030F0702030302020204" pitchFamily="66" charset="0"/>
              </a:rPr>
              <a:t>Any other dates including trips, school events, Forest School will be sent out on Arbor.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B547B3-956A-F553-C549-99379D7264E8}"/>
              </a:ext>
            </a:extLst>
          </p:cNvPr>
          <p:cNvSpPr txBox="1"/>
          <p:nvPr/>
        </p:nvSpPr>
        <p:spPr>
          <a:xfrm>
            <a:off x="2286000" y="212149"/>
            <a:ext cx="45720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Important Dates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3993B7-20A5-9958-FBC0-C56C36068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94566">
            <a:off x="1769363" y="4717378"/>
            <a:ext cx="1374636" cy="1940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B7C7B9-9861-CB17-70BB-1DDF8B5A4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917" y="4924251"/>
            <a:ext cx="2090605" cy="9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5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>
            <a:extLst>
              <a:ext uri="{FF2B5EF4-FFF2-40B4-BE49-F238E27FC236}">
                <a16:creationId xmlns:a16="http://schemas.microsoft.com/office/drawing/2014/main" id="{75595794-72A4-4B6B-95B6-694F02FEA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30" y="1710825"/>
            <a:ext cx="8708676" cy="35110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Comic Sans MS" panose="030F0702030302020204" pitchFamily="66" charset="0"/>
              </a:rPr>
              <a:t>We would LOVE to have volunteers in Year 4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Comic Sans MS" panose="030F0702030302020204" pitchFamily="66" charset="0"/>
              </a:rPr>
              <a:t>Forest School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Comic Sans MS" panose="030F0702030302020204" pitchFamily="66" charset="0"/>
              </a:rPr>
              <a:t>School Readers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GB" altLang="en-US" sz="2800" dirty="0">
                <a:latin typeface="Comic Sans MS" panose="030F0702030302020204" pitchFamily="66" charset="0"/>
              </a:rPr>
              <a:t>Please email </a:t>
            </a:r>
            <a:r>
              <a:rPr lang="en-GB" altLang="en-US" sz="2800" dirty="0"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admin@kipling.brighton-hove.sch.uk</a:t>
            </a:r>
            <a:r>
              <a:rPr lang="en-GB" altLang="en-US" sz="2800" dirty="0">
                <a:latin typeface="Comic Sans MS" panose="030F0702030302020204" pitchFamily="66" charset="0"/>
              </a:rPr>
              <a:t> or speak with a member of the office staff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99787E-D38D-2AC6-A62A-30DF968D4134}"/>
              </a:ext>
            </a:extLst>
          </p:cNvPr>
          <p:cNvSpPr txBox="1"/>
          <p:nvPr/>
        </p:nvSpPr>
        <p:spPr>
          <a:xfrm>
            <a:off x="3145971" y="185127"/>
            <a:ext cx="285205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Volunteers</a:t>
            </a:r>
          </a:p>
        </p:txBody>
      </p:sp>
    </p:spTree>
    <p:extLst>
      <p:ext uri="{BB962C8B-B14F-4D97-AF65-F5344CB8AC3E}">
        <p14:creationId xmlns:p14="http://schemas.microsoft.com/office/powerpoint/2010/main" val="3189205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38E9-945D-63A2-1A95-A462028C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7E532A-0875-69CA-B633-C212BEB60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4" y="1033342"/>
            <a:ext cx="8277880" cy="57076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71DC20-42B5-95C4-A030-402B253BE54B}"/>
              </a:ext>
            </a:extLst>
          </p:cNvPr>
          <p:cNvSpPr txBox="1"/>
          <p:nvPr/>
        </p:nvSpPr>
        <p:spPr>
          <a:xfrm>
            <a:off x="2286000" y="212149"/>
            <a:ext cx="45720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4000" dirty="0">
                <a:latin typeface="Comic Sans MS" panose="030F0702030302020204" pitchFamily="66" charset="0"/>
              </a:rPr>
              <a:t>Take home tasks</a:t>
            </a:r>
          </a:p>
        </p:txBody>
      </p:sp>
    </p:spTree>
    <p:extLst>
      <p:ext uri="{BB962C8B-B14F-4D97-AF65-F5344CB8AC3E}">
        <p14:creationId xmlns:p14="http://schemas.microsoft.com/office/powerpoint/2010/main" val="3101736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</TotalTime>
  <Words>434</Words>
  <Application>Microsoft Office PowerPoint</Application>
  <PresentationFormat>On-screen Show (4:3)</PresentationFormat>
  <Paragraphs>82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Bembo</vt:lpstr>
      <vt:lpstr>Calibri</vt:lpstr>
      <vt:lpstr>Comic Sans MS</vt:lpstr>
      <vt:lpstr>XCCW Joined 15a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First Meeting as Deputy Head</dc:title>
  <dc:subject/>
  <dc:creator>Lindsay Vaughan</dc:creator>
  <cp:keywords/>
  <dc:description>generated using python-pptx</dc:description>
  <cp:lastModifiedBy>Lauren Davies</cp:lastModifiedBy>
  <cp:revision>476</cp:revision>
  <dcterms:created xsi:type="dcterms:W3CDTF">2013-01-27T09:14:16Z</dcterms:created>
  <dcterms:modified xsi:type="dcterms:W3CDTF">2026-09-16T08:55:44Z</dcterms:modified>
  <cp:category/>
</cp:coreProperties>
</file>