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56" r:id="rId2"/>
    <p:sldId id="280" r:id="rId3"/>
    <p:sldId id="415" r:id="rId4"/>
    <p:sldId id="416" r:id="rId5"/>
    <p:sldId id="417" r:id="rId6"/>
    <p:sldId id="432" r:id="rId7"/>
    <p:sldId id="424" r:id="rId8"/>
    <p:sldId id="419" r:id="rId9"/>
    <p:sldId id="434" r:id="rId10"/>
    <p:sldId id="435" r:id="rId11"/>
    <p:sldId id="436" r:id="rId12"/>
    <p:sldId id="431" r:id="rId13"/>
    <p:sldId id="423" r:id="rId14"/>
    <p:sldId id="421" r:id="rId15"/>
    <p:sldId id="429" r:id="rId16"/>
    <p:sldId id="43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F5DFE4"/>
    <a:srgbClr val="FFFFD1"/>
    <a:srgbClr val="FFFFE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96" autoAdjust="0"/>
  </p:normalViewPr>
  <p:slideViewPr>
    <p:cSldViewPr snapToGrid="0" snapToObjects="1">
      <p:cViewPr varScale="1">
        <p:scale>
          <a:sx n="56" d="100"/>
          <a:sy n="56" d="100"/>
        </p:scale>
        <p:origin x="79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6C613D-3050-489B-8861-6BF95EE49CB5}" type="datetimeFigureOut">
              <a:t>9/15/2026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2BC06-A4CF-4671-9BCF-23FF5FEB0F3B}" type="slidenum">
              <a:t>‹#›</a:t>
            </a:fld>
            <a:endParaRPr lang="en-US" dirty="0"/>
          </a:p>
        </p:txBody>
      </p:sp>
    </p:spTree>
    <p:extLst>
      <p:ext uri="{BB962C8B-B14F-4D97-AF65-F5344CB8AC3E}">
        <p14:creationId xmlns:p14="http://schemas.microsoft.com/office/powerpoint/2010/main" val="3750199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1822467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2603341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4291279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1932527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4037173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580492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2437303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3546599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578110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1868679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2006257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BE-083D-D4F9-776C-B4FE0D144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8BD1-D17A-E4A9-98BB-70E114A7FD8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8BBFF08-1DAA-DB15-0486-C62DC9F3540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5303DD9-62F0-0A28-CE02-099537D84A2F}"/>
              </a:ext>
            </a:extLst>
          </p:cNvPr>
          <p:cNvSpPr>
            <a:spLocks noGrp="1"/>
          </p:cNvSpPr>
          <p:nvPr>
            <p:ph type="sldNum" sz="quarter" idx="5"/>
          </p:nvPr>
        </p:nvSpPr>
        <p:spPr/>
      </p:sp>
    </p:spTree>
    <p:extLst>
      <p:ext uri="{BB962C8B-B14F-4D97-AF65-F5344CB8AC3E}">
        <p14:creationId xmlns:p14="http://schemas.microsoft.com/office/powerpoint/2010/main" val="4136966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0DE2-9156-D06E-79B2-F2B6E11AF081}"/>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96FECF04-A326-9E60-68CD-DC4E8738FF8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FA0B64DD-2989-E5CC-5AFD-7E635817AE18}"/>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5" name="Footer Placeholder 4">
            <a:extLst>
              <a:ext uri="{FF2B5EF4-FFF2-40B4-BE49-F238E27FC236}">
                <a16:creationId xmlns:a16="http://schemas.microsoft.com/office/drawing/2014/main" id="{6D7E23CA-5EF9-780B-23E6-248B0F9130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0F82F3A-9057-F510-D405-0D239CBBA0D1}"/>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4125808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EF0F7-B984-0AA4-6F8E-F3960187757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3A840C3-4DB5-2A8A-D8CD-82960ADB297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AF44B6E-EF4C-FF00-2A53-85D185C8B1C0}"/>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5" name="Footer Placeholder 4">
            <a:extLst>
              <a:ext uri="{FF2B5EF4-FFF2-40B4-BE49-F238E27FC236}">
                <a16:creationId xmlns:a16="http://schemas.microsoft.com/office/drawing/2014/main" id="{1BD2121B-1ABA-4040-0640-289C55D0CC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15019C-7690-66DB-1C87-3B31402C1794}"/>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27689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5A4FD-E8A9-41B7-D520-58887B05796D}"/>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p>
        </p:txBody>
      </p:sp>
      <p:sp>
        <p:nvSpPr>
          <p:cNvPr id="3" name="Text Placeholder 2">
            <a:extLst>
              <a:ext uri="{FF2B5EF4-FFF2-40B4-BE49-F238E27FC236}">
                <a16:creationId xmlns:a16="http://schemas.microsoft.com/office/drawing/2014/main" id="{6CD9CA7E-54C5-B3DD-635C-26135518027E}"/>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20846D3-1244-C8AA-E78F-EC2ECD8E0E9D}"/>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5" name="Footer Placeholder 4">
            <a:extLst>
              <a:ext uri="{FF2B5EF4-FFF2-40B4-BE49-F238E27FC236}">
                <a16:creationId xmlns:a16="http://schemas.microsoft.com/office/drawing/2014/main" id="{480A38E6-6915-7090-29AF-B4E26926261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950B1C-E1BF-3677-C40A-618F134FF898}"/>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21033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21E14-7FF2-66D6-46A4-8E97CDCBA9B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358DCA2-9E04-28EE-3A34-0AA1D5D3A0B0}"/>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7B52118-DC66-65F6-75AA-C3F9FC55F7B9}"/>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80DA4A0-532F-A102-5D99-91053775AA78}"/>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6" name="Footer Placeholder 5">
            <a:extLst>
              <a:ext uri="{FF2B5EF4-FFF2-40B4-BE49-F238E27FC236}">
                <a16:creationId xmlns:a16="http://schemas.microsoft.com/office/drawing/2014/main" id="{8110D8E5-6626-C4BB-FC6B-F6D015AC6DB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1A9D05D-19F6-6E61-CA06-7CB5D88EB754}"/>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927462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C29-44D7-3434-CCE1-D6422DA6F4B7}"/>
              </a:ext>
            </a:extLst>
          </p:cNvPr>
          <p:cNvSpPr>
            <a:spLocks noGrp="1"/>
          </p:cNvSpPr>
          <p:nvPr>
            <p:ph type="title"/>
          </p:nvPr>
        </p:nvSpPr>
        <p:spPr>
          <a:xfrm>
            <a:off x="629841" y="365126"/>
            <a:ext cx="78867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EB541E4-10D1-6019-4DB8-B6DAB9B7E29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A24D914F-5567-D355-D6F9-B44F2E30D9D5}"/>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279C19B2-DED9-66B7-254F-2B0C064FBFA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85A22EA5-837D-EA94-D4E7-554E146B5E1C}"/>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B04CFFF-1DB6-748B-8F3D-0A6A7394C597}"/>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8" name="Footer Placeholder 7">
            <a:extLst>
              <a:ext uri="{FF2B5EF4-FFF2-40B4-BE49-F238E27FC236}">
                <a16:creationId xmlns:a16="http://schemas.microsoft.com/office/drawing/2014/main" id="{1140C01B-6EDD-449D-3E84-A59EB879C9E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239209A-F25F-CDEC-8EAF-D9C7BABCBFCC}"/>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902664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64100-5FB8-9706-2121-502B634B9BD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9C20ECD-D5C4-8688-5787-37B4C1072296}"/>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4" name="Footer Placeholder 3">
            <a:extLst>
              <a:ext uri="{FF2B5EF4-FFF2-40B4-BE49-F238E27FC236}">
                <a16:creationId xmlns:a16="http://schemas.microsoft.com/office/drawing/2014/main" id="{575E95DE-7A33-A5B0-BA03-89E1484F9E0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727B51A-60BD-F029-DC4B-D95A5FFEA118}"/>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4603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29132D-7A17-1AC2-705F-9412289314B5}"/>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3" name="Footer Placeholder 2">
            <a:extLst>
              <a:ext uri="{FF2B5EF4-FFF2-40B4-BE49-F238E27FC236}">
                <a16:creationId xmlns:a16="http://schemas.microsoft.com/office/drawing/2014/main" id="{4F6A1805-A97D-8EED-6058-995BBE12A7F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B0EEDFA-8D52-BA25-F383-BAD0B1B23754}"/>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42026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8C0AA-E8BC-642D-0AF4-8B2FA73D4661}"/>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7C263D34-49B3-8A5E-2952-007ECC91FB6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ED19AF7-F639-6D56-C68E-4C19007B8C0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6029FF0B-1EB6-5F74-89D4-674DC14B9FAF}"/>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6" name="Footer Placeholder 5">
            <a:extLst>
              <a:ext uri="{FF2B5EF4-FFF2-40B4-BE49-F238E27FC236}">
                <a16:creationId xmlns:a16="http://schemas.microsoft.com/office/drawing/2014/main" id="{C762F96C-472C-E2F2-5095-E13E62C0B81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0146DB7-C95E-B6CD-724F-5FA64D6CE289}"/>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253092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4ACF7-F0E2-1852-E59E-F06E01AAF9D8}"/>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1AF5D3C4-5294-2A74-BB4F-248E93EF20F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
        <p:nvSpPr>
          <p:cNvPr id="4" name="Text Placeholder 3">
            <a:extLst>
              <a:ext uri="{FF2B5EF4-FFF2-40B4-BE49-F238E27FC236}">
                <a16:creationId xmlns:a16="http://schemas.microsoft.com/office/drawing/2014/main" id="{F91D0691-D054-6171-A3F6-D818063271B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E6E9C132-541F-44D1-704C-194D512C25F4}"/>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6" name="Footer Placeholder 5">
            <a:extLst>
              <a:ext uri="{FF2B5EF4-FFF2-40B4-BE49-F238E27FC236}">
                <a16:creationId xmlns:a16="http://schemas.microsoft.com/office/drawing/2014/main" id="{46A2061B-2771-2488-FF11-665254E7839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6DA7A3E-B272-E372-B5B5-6C47CB985D65}"/>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663994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1CA3-C02C-9AB3-F92F-6D37080E5C1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869DAF5-4090-56F1-4881-DEA4F087E66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7B122D2-B938-307A-8CA9-B41858B1A575}"/>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5" name="Footer Placeholder 4">
            <a:extLst>
              <a:ext uri="{FF2B5EF4-FFF2-40B4-BE49-F238E27FC236}">
                <a16:creationId xmlns:a16="http://schemas.microsoft.com/office/drawing/2014/main" id="{624111E3-80DD-7E72-4B42-1B451D5B34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756B52-BF2C-F364-0C20-13D80C2FED59}"/>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408404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F170DB-03A1-F926-DC19-371CD7C26202}"/>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4E851F4-D342-1EF5-DC69-5DAECC991697}"/>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D73C320-B37B-E4E3-3424-A1F76A1CACC1}"/>
              </a:ext>
            </a:extLst>
          </p:cNvPr>
          <p:cNvSpPr>
            <a:spLocks noGrp="1"/>
          </p:cNvSpPr>
          <p:nvPr>
            <p:ph type="dt" sz="half" idx="10"/>
          </p:nvPr>
        </p:nvSpPr>
        <p:spPr/>
        <p:txBody>
          <a:bodyPr/>
          <a:lstStyle/>
          <a:p>
            <a:fld id="{5BCAD085-E8A6-8845-BD4E-CB4CCA059FC4}" type="datetimeFigureOut">
              <a:rPr lang="en-US" smtClean="0"/>
              <a:t>9/15/2026</a:t>
            </a:fld>
            <a:endParaRPr lang="en-US" dirty="0"/>
          </a:p>
        </p:txBody>
      </p:sp>
      <p:sp>
        <p:nvSpPr>
          <p:cNvPr id="5" name="Footer Placeholder 4">
            <a:extLst>
              <a:ext uri="{FF2B5EF4-FFF2-40B4-BE49-F238E27FC236}">
                <a16:creationId xmlns:a16="http://schemas.microsoft.com/office/drawing/2014/main" id="{C3D8D1A8-2E50-8512-69CF-4383FE2999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EAA777-3C0F-480A-FFCB-1B32114D73CF}"/>
              </a:ext>
            </a:extLst>
          </p:cNvPr>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7172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E83ABF-B62E-4AE7-9200-17EBC4C4AEC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2FB91DD-D3B8-4C14-16C2-39952263623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574D34B6-3491-A6D7-603D-7B73BE49903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latin typeface="Comic Sans MS" panose="030F0702030302020204" pitchFamily="66" charset="0"/>
              </a:defRPr>
            </a:lvl1pPr>
          </a:lstStyle>
          <a:p>
            <a:fld id="{5BCAD085-E8A6-8845-BD4E-CB4CCA059FC4}" type="datetimeFigureOut">
              <a:rPr lang="en-US" smtClean="0"/>
              <a:pPr/>
              <a:t>9/15/2026</a:t>
            </a:fld>
            <a:endParaRPr lang="en-US" dirty="0"/>
          </a:p>
        </p:txBody>
      </p:sp>
      <p:sp>
        <p:nvSpPr>
          <p:cNvPr id="5" name="Footer Placeholder 4">
            <a:extLst>
              <a:ext uri="{FF2B5EF4-FFF2-40B4-BE49-F238E27FC236}">
                <a16:creationId xmlns:a16="http://schemas.microsoft.com/office/drawing/2014/main" id="{0590A93A-A6BF-1854-8988-977F369028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latin typeface="Comic Sans MS" panose="030F0702030302020204" pitchFamily="66" charset="0"/>
              </a:defRPr>
            </a:lvl1pPr>
          </a:lstStyle>
          <a:p>
            <a:endParaRPr lang="en-US" dirty="0"/>
          </a:p>
        </p:txBody>
      </p:sp>
      <p:sp>
        <p:nvSpPr>
          <p:cNvPr id="6" name="Slide Number Placeholder 5">
            <a:extLst>
              <a:ext uri="{FF2B5EF4-FFF2-40B4-BE49-F238E27FC236}">
                <a16:creationId xmlns:a16="http://schemas.microsoft.com/office/drawing/2014/main" id="{29951AD2-8F23-4833-7FEC-807A33CF648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latin typeface="Comic Sans MS" panose="030F0702030302020204" pitchFamily="66" charset="0"/>
              </a:defRPr>
            </a:lvl1pPr>
          </a:lstStyle>
          <a:p>
            <a:fld id="{C1FF6DA9-008F-8B48-92A6-B652298478BF}" type="slidenum">
              <a:rPr lang="en-US" smtClean="0"/>
              <a:pPr/>
              <a:t>‹#›</a:t>
            </a:fld>
            <a:endParaRPr lang="en-US" dirty="0"/>
          </a:p>
        </p:txBody>
      </p:sp>
    </p:spTree>
    <p:extLst>
      <p:ext uri="{BB962C8B-B14F-4D97-AF65-F5344CB8AC3E}">
        <p14:creationId xmlns:p14="http://schemas.microsoft.com/office/powerpoint/2010/main" val="2736475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omic Sans MS" panose="030F0702030302020204" pitchFamily="66"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omic Sans MS" panose="030F0702030302020204" pitchFamily="66"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omic Sans MS" panose="030F0702030302020204" pitchFamily="66"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omic Sans MS" panose="030F0702030302020204" pitchFamily="66"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topmarks.co.uk/maths-games/hit-the-button" TargetMode="External"/><Relationship Id="rId2" Type="http://schemas.openxmlformats.org/officeDocument/2006/relationships/hyperlink" Target="https://www.timestables.me.uk/printable-pdf-quiz-generator.htm" TargetMode="External"/><Relationship Id="rId1" Type="http://schemas.openxmlformats.org/officeDocument/2006/relationships/slideLayout" Target="../slideLayouts/slideLayout2.xml"/><Relationship Id="rId4" Type="http://schemas.openxmlformats.org/officeDocument/2006/relationships/hyperlink" Target="https://www.bbc.co.uk/bitesize/articles/z97rdnb#z3r3xg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mailto:admin@kipling.brighton-hove.sch.uk"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8672" y="3784954"/>
            <a:ext cx="7980565" cy="1704628"/>
          </a:xfrm>
        </p:spPr>
        <p:txBody>
          <a:bodyPr anchor="b">
            <a:normAutofit/>
          </a:bodyPr>
          <a:lstStyle/>
          <a:p>
            <a:r>
              <a:rPr lang="en-US" sz="3500" dirty="0">
                <a:solidFill>
                  <a:schemeClr val="tx2"/>
                </a:solidFill>
                <a:latin typeface="Comic Sans MS" panose="030F0702030302020204" pitchFamily="66" charset="0"/>
              </a:rPr>
              <a:t>Meet the teachers: </a:t>
            </a:r>
            <a:br>
              <a:rPr lang="en-US" sz="3500" dirty="0">
                <a:solidFill>
                  <a:schemeClr val="tx2"/>
                </a:solidFill>
                <a:latin typeface="Comic Sans MS" panose="030F0702030302020204" pitchFamily="66" charset="0"/>
              </a:rPr>
            </a:br>
            <a:r>
              <a:rPr lang="en-US" sz="3500" dirty="0">
                <a:solidFill>
                  <a:schemeClr val="tx2"/>
                </a:solidFill>
                <a:latin typeface="Comic Sans MS" panose="030F0702030302020204" pitchFamily="66" charset="0"/>
              </a:rPr>
              <a:t>Miss Dolan-Parry, </a:t>
            </a:r>
            <a:r>
              <a:rPr lang="en-US" sz="3500" dirty="0" err="1">
                <a:solidFill>
                  <a:schemeClr val="tx2"/>
                </a:solidFill>
                <a:latin typeface="Comic Sans MS" panose="030F0702030302020204" pitchFamily="66" charset="0"/>
              </a:rPr>
              <a:t>Mrs</a:t>
            </a:r>
            <a:r>
              <a:rPr lang="en-US" sz="3500" dirty="0">
                <a:solidFill>
                  <a:schemeClr val="tx2"/>
                </a:solidFill>
                <a:latin typeface="Comic Sans MS" panose="030F0702030302020204" pitchFamily="66" charset="0"/>
              </a:rPr>
              <a:t> Hollingsworth, </a:t>
            </a:r>
            <a:r>
              <a:rPr lang="en-US" sz="3500" dirty="0" err="1">
                <a:solidFill>
                  <a:schemeClr val="tx2"/>
                </a:solidFill>
                <a:latin typeface="Comic Sans MS" panose="030F0702030302020204" pitchFamily="66" charset="0"/>
              </a:rPr>
              <a:t>Mrs</a:t>
            </a:r>
            <a:r>
              <a:rPr lang="en-US" sz="3500" dirty="0">
                <a:solidFill>
                  <a:schemeClr val="tx2"/>
                </a:solidFill>
                <a:latin typeface="Comic Sans MS" panose="030F0702030302020204" pitchFamily="66" charset="0"/>
              </a:rPr>
              <a:t> Farrow</a:t>
            </a:r>
          </a:p>
        </p:txBody>
      </p:sp>
      <p:pic>
        <p:nvPicPr>
          <p:cNvPr id="4" name="Picture 3" descr="306f5951-25bf-45f7-958b-dc3e74a338ae.png"/>
          <p:cNvPicPr>
            <a:picLocks noChangeAspect="1"/>
          </p:cNvPicPr>
          <p:nvPr/>
        </p:nvPicPr>
        <p:blipFill>
          <a:blip r:embed="rId2"/>
          <a:stretch>
            <a:fillRect/>
          </a:stretch>
        </p:blipFill>
        <p:spPr>
          <a:xfrm>
            <a:off x="226756" y="517494"/>
            <a:ext cx="8644398" cy="24420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807D876-76F0-F43A-861E-5F6D1FB85F8F}"/>
              </a:ext>
            </a:extLst>
          </p:cNvPr>
          <p:cNvSpPr txBox="1"/>
          <p:nvPr/>
        </p:nvSpPr>
        <p:spPr>
          <a:xfrm>
            <a:off x="2286000" y="227563"/>
            <a:ext cx="4572000" cy="523220"/>
          </a:xfrm>
          <a:prstGeom prst="rect">
            <a:avLst/>
          </a:prstGeom>
          <a:noFill/>
        </p:spPr>
        <p:txBody>
          <a:bodyPr wrap="square">
            <a:spAutoFit/>
          </a:bodyPr>
          <a:lstStyle/>
          <a:p>
            <a:pPr lvl="0" algn="ctr">
              <a:lnSpc>
                <a:spcPct val="100000"/>
              </a:lnSpc>
            </a:pPr>
            <a:r>
              <a:rPr lang="en-US" sz="2800" dirty="0">
                <a:latin typeface="Comic Sans MS" panose="030F0702030302020204" pitchFamily="66" charset="0"/>
              </a:rPr>
              <a:t>Curriculum Overview</a:t>
            </a:r>
          </a:p>
        </p:txBody>
      </p:sp>
      <p:pic>
        <p:nvPicPr>
          <p:cNvPr id="5" name="Picture 4">
            <a:extLst>
              <a:ext uri="{FF2B5EF4-FFF2-40B4-BE49-F238E27FC236}">
                <a16:creationId xmlns:a16="http://schemas.microsoft.com/office/drawing/2014/main" id="{5D686A67-128E-130F-A620-BC42E5C21B33}"/>
              </a:ext>
            </a:extLst>
          </p:cNvPr>
          <p:cNvPicPr>
            <a:picLocks noChangeAspect="1"/>
          </p:cNvPicPr>
          <p:nvPr/>
        </p:nvPicPr>
        <p:blipFill>
          <a:blip r:embed="rId3"/>
          <a:stretch>
            <a:fillRect/>
          </a:stretch>
        </p:blipFill>
        <p:spPr>
          <a:xfrm>
            <a:off x="664253" y="1283663"/>
            <a:ext cx="7815493" cy="5346774"/>
          </a:xfrm>
          <a:prstGeom prst="rect">
            <a:avLst/>
          </a:prstGeom>
        </p:spPr>
      </p:pic>
    </p:spTree>
    <p:extLst>
      <p:ext uri="{BB962C8B-B14F-4D97-AF65-F5344CB8AC3E}">
        <p14:creationId xmlns:p14="http://schemas.microsoft.com/office/powerpoint/2010/main" val="40465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43" name="TextBox 42">
            <a:extLst>
              <a:ext uri="{FF2B5EF4-FFF2-40B4-BE49-F238E27FC236}">
                <a16:creationId xmlns:a16="http://schemas.microsoft.com/office/drawing/2014/main" id="{AEF29D16-BAFC-47F1-B541-3B8C346CB583}"/>
              </a:ext>
            </a:extLst>
          </p:cNvPr>
          <p:cNvSpPr txBox="1"/>
          <p:nvPr/>
        </p:nvSpPr>
        <p:spPr>
          <a:xfrm>
            <a:off x="330543" y="1188307"/>
            <a:ext cx="4550876" cy="5355312"/>
          </a:xfrm>
          <a:prstGeom prst="rect">
            <a:avLst/>
          </a:prstGeom>
          <a:solidFill>
            <a:schemeClr val="accent6">
              <a:lumMod val="20000"/>
              <a:lumOff val="80000"/>
            </a:schemeClr>
          </a:solidFill>
        </p:spPr>
        <p:txBody>
          <a:bodyPr wrap="square">
            <a:spAutoFit/>
          </a:bodyPr>
          <a:lstStyle/>
          <a:p>
            <a:pPr>
              <a:defRPr/>
            </a:pPr>
            <a:r>
              <a:rPr lang="en-GB" dirty="0">
                <a:latin typeface="Comic Sans MS" panose="030F0702030302020204" pitchFamily="66" charset="0"/>
              </a:rPr>
              <a:t>Reading the books as class. </a:t>
            </a:r>
          </a:p>
          <a:p>
            <a:pPr>
              <a:defRPr/>
            </a:pPr>
            <a:endParaRPr lang="en-GB" dirty="0">
              <a:latin typeface="Comic Sans MS" panose="030F0702030302020204" pitchFamily="66" charset="0"/>
            </a:endParaRPr>
          </a:p>
          <a:p>
            <a:pPr>
              <a:defRPr/>
            </a:pPr>
            <a:r>
              <a:rPr lang="en-GB" dirty="0">
                <a:latin typeface="Comic Sans MS" panose="030F0702030302020204" pitchFamily="66" charset="0"/>
              </a:rPr>
              <a:t>Dictionary work to search for meaning of new words.</a:t>
            </a:r>
          </a:p>
          <a:p>
            <a:pPr>
              <a:defRPr/>
            </a:pPr>
            <a:endParaRPr lang="en-GB" dirty="0">
              <a:latin typeface="Comic Sans MS" panose="030F0702030302020204" pitchFamily="66" charset="0"/>
            </a:endParaRPr>
          </a:p>
          <a:p>
            <a:pPr>
              <a:defRPr/>
            </a:pPr>
            <a:r>
              <a:rPr lang="en-GB" dirty="0">
                <a:latin typeface="Comic Sans MS" panose="030F0702030302020204" pitchFamily="66" charset="0"/>
              </a:rPr>
              <a:t>Make and adapt predictions.</a:t>
            </a:r>
            <a:br>
              <a:rPr lang="en-GB" dirty="0">
                <a:latin typeface="Comic Sans MS" panose="030F0702030302020204" pitchFamily="66" charset="0"/>
              </a:rPr>
            </a:b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a:defRPr/>
            </a:pPr>
            <a:r>
              <a:rPr lang="en-GB" b="1" dirty="0">
                <a:latin typeface="Comic Sans MS" panose="030F0702030302020204" pitchFamily="66" charset="0"/>
              </a:rPr>
              <a:t>What will my child be doing in their English lessons?</a:t>
            </a:r>
          </a:p>
          <a:p>
            <a:pPr marL="285750" indent="-285750">
              <a:buFontTx/>
              <a:buChar char="-"/>
              <a:defRPr/>
            </a:pPr>
            <a:r>
              <a:rPr lang="en-GB" dirty="0">
                <a:latin typeface="Comic Sans MS" panose="030F0702030302020204" pitchFamily="66" charset="0"/>
              </a:rPr>
              <a:t>Poetry</a:t>
            </a:r>
          </a:p>
          <a:p>
            <a:pPr marL="285750" indent="-285750">
              <a:buFontTx/>
              <a:buChar char="-"/>
              <a:defRPr/>
            </a:pPr>
            <a:r>
              <a:rPr lang="en-GB" dirty="0">
                <a:latin typeface="Comic Sans MS" panose="030F0702030302020204" pitchFamily="66" charset="0"/>
              </a:rPr>
              <a:t>Letter writing</a:t>
            </a:r>
          </a:p>
          <a:p>
            <a:pPr marL="285750" indent="-285750">
              <a:buFontTx/>
              <a:buChar char="-"/>
              <a:defRPr/>
            </a:pPr>
            <a:r>
              <a:rPr lang="en-GB" dirty="0">
                <a:latin typeface="Comic Sans MS" panose="030F0702030302020204" pitchFamily="66" charset="0"/>
              </a:rPr>
              <a:t>Diary entries</a:t>
            </a:r>
          </a:p>
          <a:p>
            <a:pPr marL="285750" indent="-285750">
              <a:buFontTx/>
              <a:buChar char="-"/>
              <a:defRPr/>
            </a:pPr>
            <a:r>
              <a:rPr lang="en-GB" dirty="0">
                <a:latin typeface="Comic Sans MS" panose="030F0702030302020204" pitchFamily="66" charset="0"/>
              </a:rPr>
              <a:t>Visualisations</a:t>
            </a:r>
          </a:p>
          <a:p>
            <a:pPr marL="285750" indent="-285750">
              <a:buFontTx/>
              <a:buChar char="-"/>
              <a:defRPr/>
            </a:pPr>
            <a:r>
              <a:rPr lang="en-GB" dirty="0">
                <a:latin typeface="Comic Sans MS" panose="030F0702030302020204" pitchFamily="66" charset="0"/>
              </a:rPr>
              <a:t>Role play</a:t>
            </a:r>
          </a:p>
          <a:p>
            <a:pPr marL="285750" indent="-285750">
              <a:buFontTx/>
              <a:buChar char="-"/>
              <a:defRPr/>
            </a:pPr>
            <a:r>
              <a:rPr lang="en-GB" dirty="0">
                <a:latin typeface="Comic Sans MS" panose="030F0702030302020204" pitchFamily="66" charset="0"/>
              </a:rPr>
              <a:t>Freeze frames</a:t>
            </a:r>
          </a:p>
          <a:p>
            <a:pPr marL="285750" indent="-285750">
              <a:buFontTx/>
              <a:buChar char="-"/>
              <a:defRPr/>
            </a:pPr>
            <a:r>
              <a:rPr lang="en-GB" dirty="0">
                <a:latin typeface="Comic Sans MS" panose="030F0702030302020204" pitchFamily="66" charset="0"/>
              </a:rPr>
              <a:t>Character profiles</a:t>
            </a:r>
          </a:p>
          <a:p>
            <a:pPr marL="285750" indent="-285750">
              <a:buFontTx/>
              <a:buChar char="-"/>
              <a:defRPr/>
            </a:pPr>
            <a:r>
              <a:rPr lang="en-GB" dirty="0">
                <a:latin typeface="Comic Sans MS" panose="030F0702030302020204" pitchFamily="66" charset="0"/>
              </a:rPr>
              <a:t>Writing from new perspectives</a:t>
            </a:r>
          </a:p>
          <a:p>
            <a:pPr marL="285750" indent="-285750">
              <a:buFontTx/>
              <a:buChar char="-"/>
              <a:defRPr/>
            </a:pPr>
            <a:endParaRPr lang="en-GB" dirty="0">
              <a:latin typeface="Comic Sans MS" panose="030F0702030302020204" pitchFamily="66" charset="0"/>
            </a:endParaRPr>
          </a:p>
        </p:txBody>
      </p:sp>
      <p:pic>
        <p:nvPicPr>
          <p:cNvPr id="44" name="Picture 43">
            <a:extLst>
              <a:ext uri="{FF2B5EF4-FFF2-40B4-BE49-F238E27FC236}">
                <a16:creationId xmlns:a16="http://schemas.microsoft.com/office/drawing/2014/main" id="{2B1F35EC-63B5-4B93-8E97-E7AFC3C7424C}"/>
              </a:ext>
            </a:extLst>
          </p:cNvPr>
          <p:cNvPicPr>
            <a:picLocks noChangeAspect="1"/>
          </p:cNvPicPr>
          <p:nvPr/>
        </p:nvPicPr>
        <p:blipFill>
          <a:blip r:embed="rId3"/>
          <a:stretch>
            <a:fillRect/>
          </a:stretch>
        </p:blipFill>
        <p:spPr>
          <a:xfrm>
            <a:off x="5276538" y="1175130"/>
            <a:ext cx="1653069" cy="2515972"/>
          </a:xfrm>
          <a:prstGeom prst="rect">
            <a:avLst/>
          </a:prstGeom>
        </p:spPr>
      </p:pic>
      <p:pic>
        <p:nvPicPr>
          <p:cNvPr id="1026" name="Picture 2" descr="Varjak Paw: An award-winning modern children's classic: 1 : Said, SF,  McKean, Dave: Amazon.co.uk: Books">
            <a:extLst>
              <a:ext uri="{FF2B5EF4-FFF2-40B4-BE49-F238E27FC236}">
                <a16:creationId xmlns:a16="http://schemas.microsoft.com/office/drawing/2014/main" id="{C69FB37A-E1C0-7AFC-B710-30B170FAD2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7604" y="1175130"/>
            <a:ext cx="1620577" cy="22260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B2E2654-7A60-B3AF-CD00-DBCFA5EEE770}"/>
              </a:ext>
            </a:extLst>
          </p:cNvPr>
          <p:cNvSpPr txBox="1"/>
          <p:nvPr/>
        </p:nvSpPr>
        <p:spPr>
          <a:xfrm>
            <a:off x="5137862" y="3865963"/>
            <a:ext cx="3903551" cy="2585323"/>
          </a:xfrm>
          <a:prstGeom prst="rect">
            <a:avLst/>
          </a:prstGeom>
          <a:noFill/>
        </p:spPr>
        <p:txBody>
          <a:bodyPr wrap="square" rtlCol="0">
            <a:spAutoFit/>
          </a:bodyPr>
          <a:lstStyle/>
          <a:p>
            <a:r>
              <a:rPr lang="en-US" dirty="0">
                <a:latin typeface="Comic Sans MS" panose="030F0702030302020204" pitchFamily="66" charset="0"/>
              </a:rPr>
              <a:t>We tend to reveal our books to pupils slowly so although we love the enthusiasm, please don’t rush home and buy these books as the children need to read them with the class. This will help the pupils build predicting skills as well as get them excited about their English lessons!</a:t>
            </a:r>
            <a:endParaRPr lang="en-GB" dirty="0">
              <a:latin typeface="Comic Sans MS" panose="030F0702030302020204" pitchFamily="66" charset="0"/>
            </a:endParaRPr>
          </a:p>
        </p:txBody>
      </p:sp>
      <p:sp>
        <p:nvSpPr>
          <p:cNvPr id="4" name="TextBox 3">
            <a:extLst>
              <a:ext uri="{FF2B5EF4-FFF2-40B4-BE49-F238E27FC236}">
                <a16:creationId xmlns:a16="http://schemas.microsoft.com/office/drawing/2014/main" id="{71242687-24BE-D7B7-8F44-B002F42B0336}"/>
              </a:ext>
            </a:extLst>
          </p:cNvPr>
          <p:cNvSpPr txBox="1"/>
          <p:nvPr/>
        </p:nvSpPr>
        <p:spPr>
          <a:xfrm>
            <a:off x="2465604" y="248671"/>
            <a:ext cx="4572000" cy="646331"/>
          </a:xfrm>
          <a:prstGeom prst="rect">
            <a:avLst/>
          </a:prstGeom>
          <a:noFill/>
        </p:spPr>
        <p:txBody>
          <a:bodyPr wrap="square">
            <a:spAutoFit/>
          </a:bodyPr>
          <a:lstStyle/>
          <a:p>
            <a:pPr lvl="0" algn="ctr">
              <a:lnSpc>
                <a:spcPct val="100000"/>
              </a:lnSpc>
            </a:pPr>
            <a:r>
              <a:rPr lang="en-US" sz="3600" dirty="0">
                <a:latin typeface="Comic Sans MS" panose="030F0702030302020204" pitchFamily="66" charset="0"/>
              </a:rPr>
              <a:t>English Overview</a:t>
            </a:r>
          </a:p>
        </p:txBody>
      </p:sp>
    </p:spTree>
    <p:extLst>
      <p:ext uri="{BB962C8B-B14F-4D97-AF65-F5344CB8AC3E}">
        <p14:creationId xmlns:p14="http://schemas.microsoft.com/office/powerpoint/2010/main" val="286807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1174B2-EEB8-4685-B7A0-9E4217A83C58}"/>
              </a:ext>
            </a:extLst>
          </p:cNvPr>
          <p:cNvPicPr>
            <a:picLocks noChangeAspect="1"/>
          </p:cNvPicPr>
          <p:nvPr/>
        </p:nvPicPr>
        <p:blipFill>
          <a:blip r:embed="rId3"/>
          <a:stretch>
            <a:fillRect/>
          </a:stretch>
        </p:blipFill>
        <p:spPr>
          <a:xfrm>
            <a:off x="1732075" y="954209"/>
            <a:ext cx="5679850" cy="5701202"/>
          </a:xfrm>
          <a:prstGeom prst="rect">
            <a:avLst/>
          </a:prstGeom>
        </p:spPr>
      </p:pic>
      <p:sp>
        <p:nvSpPr>
          <p:cNvPr id="4" name="TextBox 3">
            <a:extLst>
              <a:ext uri="{FF2B5EF4-FFF2-40B4-BE49-F238E27FC236}">
                <a16:creationId xmlns:a16="http://schemas.microsoft.com/office/drawing/2014/main" id="{D7EF989E-DEC2-3563-0D2A-810CA5ABD5F8}"/>
              </a:ext>
            </a:extLst>
          </p:cNvPr>
          <p:cNvSpPr txBox="1"/>
          <p:nvPr/>
        </p:nvSpPr>
        <p:spPr>
          <a:xfrm>
            <a:off x="2493033" y="202589"/>
            <a:ext cx="4572000" cy="646331"/>
          </a:xfrm>
          <a:prstGeom prst="rect">
            <a:avLst/>
          </a:prstGeom>
          <a:noFill/>
        </p:spPr>
        <p:txBody>
          <a:bodyPr wrap="square">
            <a:spAutoFit/>
          </a:bodyPr>
          <a:lstStyle/>
          <a:p>
            <a:pPr lvl="0" algn="ctr">
              <a:lnSpc>
                <a:spcPct val="100000"/>
              </a:lnSpc>
            </a:pPr>
            <a:r>
              <a:rPr lang="en-US" sz="3600" dirty="0">
                <a:latin typeface="Comic Sans MS" panose="030F0702030302020204" pitchFamily="66" charset="0"/>
              </a:rPr>
              <a:t>Reading at home</a:t>
            </a:r>
          </a:p>
        </p:txBody>
      </p:sp>
    </p:spTree>
    <p:extLst>
      <p:ext uri="{BB962C8B-B14F-4D97-AF65-F5344CB8AC3E}">
        <p14:creationId xmlns:p14="http://schemas.microsoft.com/office/powerpoint/2010/main" val="1967068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41" name="Rectangle 9">
            <a:extLst>
              <a:ext uri="{FF2B5EF4-FFF2-40B4-BE49-F238E27FC236}">
                <a16:creationId xmlns:a16="http://schemas.microsoft.com/office/drawing/2014/main" id="{1132141A-8F16-4D83-B69A-4629B94EC19F}"/>
              </a:ext>
            </a:extLst>
          </p:cNvPr>
          <p:cNvSpPr>
            <a:spLocks noChangeArrowheads="1"/>
          </p:cNvSpPr>
          <p:nvPr/>
        </p:nvSpPr>
        <p:spPr bwMode="auto">
          <a:xfrm>
            <a:off x="2192137" y="258869"/>
            <a:ext cx="50278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a:spcBef>
                <a:spcPct val="0"/>
              </a:spcBef>
              <a:buClrTx/>
              <a:buSzTx/>
              <a:buFontTx/>
              <a:buNone/>
            </a:pPr>
            <a:r>
              <a:rPr lang="en-GB" altLang="en-US" sz="4800" dirty="0">
                <a:solidFill>
                  <a:srgbClr val="03080D"/>
                </a:solidFill>
                <a:latin typeface="Comic Sans MS" panose="030F0702030302020204" pitchFamily="66" charset="0"/>
              </a:rPr>
              <a:t>Reading records</a:t>
            </a:r>
            <a:endParaRPr lang="en-GB" altLang="en-US" sz="4800" dirty="0">
              <a:solidFill>
                <a:srgbClr val="03080D"/>
              </a:solidFill>
            </a:endParaRPr>
          </a:p>
        </p:txBody>
      </p:sp>
      <p:pic>
        <p:nvPicPr>
          <p:cNvPr id="46" name="Picture 45">
            <a:extLst>
              <a:ext uri="{FF2B5EF4-FFF2-40B4-BE49-F238E27FC236}">
                <a16:creationId xmlns:a16="http://schemas.microsoft.com/office/drawing/2014/main" id="{053488C9-516A-4548-A1D7-A1296EB24006}"/>
              </a:ext>
            </a:extLst>
          </p:cNvPr>
          <p:cNvPicPr>
            <a:picLocks noChangeAspect="1"/>
          </p:cNvPicPr>
          <p:nvPr/>
        </p:nvPicPr>
        <p:blipFill>
          <a:blip r:embed="rId3"/>
          <a:stretch>
            <a:fillRect/>
          </a:stretch>
        </p:blipFill>
        <p:spPr>
          <a:xfrm>
            <a:off x="5432637" y="3662501"/>
            <a:ext cx="1051691" cy="1471903"/>
          </a:xfrm>
          <a:prstGeom prst="rect">
            <a:avLst/>
          </a:prstGeom>
        </p:spPr>
      </p:pic>
      <p:sp>
        <p:nvSpPr>
          <p:cNvPr id="4" name="TextBox 3">
            <a:extLst>
              <a:ext uri="{FF2B5EF4-FFF2-40B4-BE49-F238E27FC236}">
                <a16:creationId xmlns:a16="http://schemas.microsoft.com/office/drawing/2014/main" id="{21883DB9-7314-2A0D-4A14-809567E0AAD9}"/>
              </a:ext>
            </a:extLst>
          </p:cNvPr>
          <p:cNvSpPr txBox="1"/>
          <p:nvPr/>
        </p:nvSpPr>
        <p:spPr>
          <a:xfrm>
            <a:off x="444132" y="1568923"/>
            <a:ext cx="8255736" cy="262379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GB" sz="2800" dirty="0">
                <a:latin typeface="XCCW Joined 15a" panose="03050602040000000000" pitchFamily="66" charset="0"/>
              </a:rPr>
              <a:t>Read your reading book 3 times a week and record this in your reading </a:t>
            </a:r>
            <a:r>
              <a:rPr lang="en-GB" sz="2800" dirty="0" err="1">
                <a:latin typeface="XCCW Joined 15a" panose="03050602040000000000" pitchFamily="66" charset="0"/>
              </a:rPr>
              <a:t>record.Your</a:t>
            </a:r>
            <a:r>
              <a:rPr lang="en-GB" sz="2800" dirty="0">
                <a:latin typeface="XCCW Joined 15a" panose="03050602040000000000" pitchFamily="66" charset="0"/>
              </a:rPr>
              <a:t> child should be reading every day.</a:t>
            </a:r>
          </a:p>
        </p:txBody>
      </p:sp>
      <p:sp>
        <p:nvSpPr>
          <p:cNvPr id="6" name="TextBox 5">
            <a:extLst>
              <a:ext uri="{FF2B5EF4-FFF2-40B4-BE49-F238E27FC236}">
                <a16:creationId xmlns:a16="http://schemas.microsoft.com/office/drawing/2014/main" id="{733EB5CD-CB04-9DAA-CE77-A220432993E6}"/>
              </a:ext>
            </a:extLst>
          </p:cNvPr>
          <p:cNvSpPr txBox="1"/>
          <p:nvPr/>
        </p:nvSpPr>
        <p:spPr>
          <a:xfrm>
            <a:off x="720176" y="5455299"/>
            <a:ext cx="7854481" cy="830997"/>
          </a:xfrm>
          <a:prstGeom prst="rect">
            <a:avLst/>
          </a:prstGeom>
          <a:noFill/>
        </p:spPr>
        <p:txBody>
          <a:bodyPr wrap="square">
            <a:spAutoFit/>
          </a:bodyPr>
          <a:lstStyle/>
          <a:p>
            <a:r>
              <a:rPr lang="en-GB" sz="2400" dirty="0">
                <a:latin typeface="Comic Sans MS" panose="030F0702030302020204" pitchFamily="66" charset="0"/>
              </a:rPr>
              <a:t>3 reads = 1 raffle ticket drawn in Special Mentions assembly </a:t>
            </a:r>
          </a:p>
        </p:txBody>
      </p:sp>
    </p:spTree>
    <p:extLst>
      <p:ext uri="{BB962C8B-B14F-4D97-AF65-F5344CB8AC3E}">
        <p14:creationId xmlns:p14="http://schemas.microsoft.com/office/powerpoint/2010/main" val="2712602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0090C3B-E816-1142-9491-BD53D1FA8DA3}"/>
              </a:ext>
            </a:extLst>
          </p:cNvPr>
          <p:cNvSpPr txBox="1"/>
          <p:nvPr/>
        </p:nvSpPr>
        <p:spPr>
          <a:xfrm>
            <a:off x="508958" y="349694"/>
            <a:ext cx="8126083" cy="1446550"/>
          </a:xfrm>
          <a:prstGeom prst="rect">
            <a:avLst/>
          </a:prstGeom>
          <a:noFill/>
        </p:spPr>
        <p:txBody>
          <a:bodyPr wrap="square">
            <a:spAutoFit/>
          </a:bodyPr>
          <a:lstStyle/>
          <a:p>
            <a:pPr lvl="0" algn="ctr">
              <a:lnSpc>
                <a:spcPct val="100000"/>
              </a:lnSpc>
            </a:pPr>
            <a:r>
              <a:rPr lang="en-GB" sz="4400" dirty="0">
                <a:latin typeface="Comic Sans MS" panose="030F0702030302020204" pitchFamily="66" charset="0"/>
              </a:rPr>
              <a:t>Rock up and Read &amp; Special Mentions Assembly </a:t>
            </a:r>
            <a:endParaRPr lang="en-US" sz="4400" dirty="0"/>
          </a:p>
        </p:txBody>
      </p:sp>
      <p:sp>
        <p:nvSpPr>
          <p:cNvPr id="5" name="TextBox 4">
            <a:extLst>
              <a:ext uri="{FF2B5EF4-FFF2-40B4-BE49-F238E27FC236}">
                <a16:creationId xmlns:a16="http://schemas.microsoft.com/office/drawing/2014/main" id="{AFFBCB6F-837F-1B20-735C-36C50B0F802B}"/>
              </a:ext>
            </a:extLst>
          </p:cNvPr>
          <p:cNvSpPr txBox="1"/>
          <p:nvPr/>
        </p:nvSpPr>
        <p:spPr>
          <a:xfrm>
            <a:off x="379562" y="3110148"/>
            <a:ext cx="8505646" cy="1938992"/>
          </a:xfrm>
          <a:prstGeom prst="rect">
            <a:avLst/>
          </a:prstGeom>
          <a:noFill/>
        </p:spPr>
        <p:txBody>
          <a:bodyPr wrap="square">
            <a:spAutoFit/>
          </a:bodyPr>
          <a:lstStyle/>
          <a:p>
            <a:pPr marL="0" indent="0">
              <a:buNone/>
            </a:pPr>
            <a:r>
              <a:rPr lang="en-GB" sz="2400" dirty="0">
                <a:latin typeface="XCCW Joined 15a" panose="03050602040000000000" pitchFamily="66" charset="0"/>
              </a:rPr>
              <a:t>Rock up and Read is every Friday morning 08:40 - 09:00</a:t>
            </a:r>
          </a:p>
          <a:p>
            <a:pPr marL="0" indent="0">
              <a:buNone/>
            </a:pPr>
            <a:endParaRPr lang="en-GB" sz="2400" dirty="0">
              <a:latin typeface="XCCW Joined 15a" panose="03050602040000000000" pitchFamily="66" charset="0"/>
            </a:endParaRPr>
          </a:p>
          <a:p>
            <a:pPr marL="0" indent="0">
              <a:buNone/>
            </a:pPr>
            <a:r>
              <a:rPr lang="en-GB" sz="2400" dirty="0">
                <a:latin typeface="XCCW Joined 15a" panose="03050602040000000000" pitchFamily="66" charset="0"/>
              </a:rPr>
              <a:t>Special Mentions starts at 09:00</a:t>
            </a:r>
          </a:p>
          <a:p>
            <a:pPr marL="0" indent="0">
              <a:buNone/>
            </a:pPr>
            <a:endParaRPr lang="en-GB" sz="2400" dirty="0">
              <a:latin typeface="XCCW Joined 15a" panose="03050602040000000000" pitchFamily="66" charset="0"/>
            </a:endParaRPr>
          </a:p>
        </p:txBody>
      </p:sp>
    </p:spTree>
    <p:extLst>
      <p:ext uri="{BB962C8B-B14F-4D97-AF65-F5344CB8AC3E}">
        <p14:creationId xmlns:p14="http://schemas.microsoft.com/office/powerpoint/2010/main" val="4057739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1DB8AC-742B-5206-011E-0FB54DC50367}"/>
              </a:ext>
            </a:extLst>
          </p:cNvPr>
          <p:cNvSpPr txBox="1"/>
          <p:nvPr/>
        </p:nvSpPr>
        <p:spPr>
          <a:xfrm>
            <a:off x="243279" y="488552"/>
            <a:ext cx="8762698" cy="1538883"/>
          </a:xfrm>
          <a:prstGeom prst="rect">
            <a:avLst/>
          </a:prstGeom>
          <a:noFill/>
        </p:spPr>
        <p:txBody>
          <a:bodyPr wrap="square" rtlCol="0">
            <a:spAutoFit/>
          </a:bodyPr>
          <a:lstStyle/>
          <a:p>
            <a:r>
              <a:rPr lang="en-US" sz="2800" b="1" dirty="0">
                <a:latin typeface="Comic Sans MS" panose="030F0702030302020204" pitchFamily="66" charset="0"/>
              </a:rPr>
              <a:t>Spelling Homework</a:t>
            </a:r>
          </a:p>
          <a:p>
            <a:endParaRPr lang="en-US" dirty="0">
              <a:latin typeface="Comic Sans MS" panose="030F0702030302020204" pitchFamily="66" charset="0"/>
            </a:endParaRPr>
          </a:p>
          <a:p>
            <a:r>
              <a:rPr lang="en-US" sz="2400" dirty="0">
                <a:latin typeface="Comic Sans MS" panose="030F0702030302020204" pitchFamily="66" charset="0"/>
              </a:rPr>
              <a:t>Spellings will be sent home each week on a Friday and we will test the children through quizzes the following week.</a:t>
            </a:r>
            <a:endParaRPr lang="en-GB" sz="2400" dirty="0">
              <a:latin typeface="Comic Sans MS" panose="030F0702030302020204" pitchFamily="66" charset="0"/>
            </a:endParaRPr>
          </a:p>
        </p:txBody>
      </p:sp>
      <p:pic>
        <p:nvPicPr>
          <p:cNvPr id="1026" name="Picture 2" descr="Year 1 Spelling Archives - Page 4 of 19 - St James' Primary School, Wetherby">
            <a:extLst>
              <a:ext uri="{FF2B5EF4-FFF2-40B4-BE49-F238E27FC236}">
                <a16:creationId xmlns:a16="http://schemas.microsoft.com/office/drawing/2014/main" id="{88EEA9D1-12DD-79F2-22E4-60EC777D6D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705" y="2383263"/>
            <a:ext cx="3340357" cy="3986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148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82EC864-5ECE-8D4A-BB31-013553C8B8B0}"/>
              </a:ext>
            </a:extLst>
          </p:cNvPr>
          <p:cNvPicPr>
            <a:picLocks noChangeAspect="1"/>
          </p:cNvPicPr>
          <p:nvPr/>
        </p:nvPicPr>
        <p:blipFill>
          <a:blip r:embed="rId3"/>
          <a:stretch>
            <a:fillRect/>
          </a:stretch>
        </p:blipFill>
        <p:spPr>
          <a:xfrm>
            <a:off x="29783" y="2413057"/>
            <a:ext cx="9114217" cy="2521251"/>
          </a:xfrm>
          <a:prstGeom prst="rect">
            <a:avLst/>
          </a:prstGeom>
        </p:spPr>
      </p:pic>
      <p:sp>
        <p:nvSpPr>
          <p:cNvPr id="4" name="TextBox 3">
            <a:extLst>
              <a:ext uri="{FF2B5EF4-FFF2-40B4-BE49-F238E27FC236}">
                <a16:creationId xmlns:a16="http://schemas.microsoft.com/office/drawing/2014/main" id="{AB8467B0-746E-66A8-6363-BBE0A3CCB0EF}"/>
              </a:ext>
            </a:extLst>
          </p:cNvPr>
          <p:cNvSpPr txBox="1"/>
          <p:nvPr/>
        </p:nvSpPr>
        <p:spPr>
          <a:xfrm>
            <a:off x="2286000" y="176212"/>
            <a:ext cx="4572000" cy="830997"/>
          </a:xfrm>
          <a:prstGeom prst="rect">
            <a:avLst/>
          </a:prstGeom>
          <a:noFill/>
        </p:spPr>
        <p:txBody>
          <a:bodyPr wrap="square">
            <a:spAutoFit/>
          </a:bodyPr>
          <a:lstStyle/>
          <a:p>
            <a:pPr lvl="0" algn="ctr">
              <a:lnSpc>
                <a:spcPct val="100000"/>
              </a:lnSpc>
            </a:pPr>
            <a:r>
              <a:rPr lang="en-US" sz="4800" dirty="0" err="1">
                <a:latin typeface="Comic Sans MS" panose="030F0702030302020204" pitchFamily="66" charset="0"/>
              </a:rPr>
              <a:t>Maths</a:t>
            </a:r>
            <a:r>
              <a:rPr lang="en-US" sz="4800" dirty="0">
                <a:latin typeface="Comic Sans MS" panose="030F0702030302020204" pitchFamily="66" charset="0"/>
              </a:rPr>
              <a:t> </a:t>
            </a:r>
          </a:p>
        </p:txBody>
      </p:sp>
    </p:spTree>
    <p:extLst>
      <p:ext uri="{BB962C8B-B14F-4D97-AF65-F5344CB8AC3E}">
        <p14:creationId xmlns:p14="http://schemas.microsoft.com/office/powerpoint/2010/main" val="929066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4722163-9F3C-A309-7279-36D84FCE914B}"/>
              </a:ext>
            </a:extLst>
          </p:cNvPr>
          <p:cNvSpPr txBox="1"/>
          <p:nvPr/>
        </p:nvSpPr>
        <p:spPr>
          <a:xfrm>
            <a:off x="585204" y="2090172"/>
            <a:ext cx="7803645" cy="3539430"/>
          </a:xfrm>
          <a:prstGeom prst="rect">
            <a:avLst/>
          </a:prstGeom>
          <a:solidFill>
            <a:schemeClr val="bg1">
              <a:lumMod val="95000"/>
            </a:schemeClr>
          </a:solidFill>
        </p:spPr>
        <p:txBody>
          <a:bodyPr wrap="square">
            <a:spAutoFit/>
          </a:bodyPr>
          <a:lstStyle/>
          <a:p>
            <a:pPr algn="ctr"/>
            <a:r>
              <a:rPr lang="en-US" sz="2400" u="none" strike="noStrike" dirty="0">
                <a:effectLst/>
                <a:latin typeface="+mj-lt"/>
              </a:rPr>
              <a:t>The </a:t>
            </a:r>
            <a:r>
              <a:rPr lang="en-US" sz="2800" u="none" strike="noStrike" dirty="0">
                <a:effectLst/>
                <a:latin typeface="+mj-lt"/>
              </a:rPr>
              <a:t>statutory </a:t>
            </a:r>
            <a:r>
              <a:rPr lang="en-US" sz="2800" b="1" u="none" strike="noStrike" dirty="0">
                <a:effectLst/>
                <a:latin typeface="+mj-lt"/>
              </a:rPr>
              <a:t>Multiplication Tables </a:t>
            </a:r>
            <a:r>
              <a:rPr lang="en-US" sz="2800" b="1" dirty="0">
                <a:latin typeface="+mj-lt"/>
              </a:rPr>
              <a:t>C</a:t>
            </a:r>
            <a:r>
              <a:rPr lang="en-US" sz="2800" b="1" u="none" strike="noStrike" dirty="0">
                <a:effectLst/>
                <a:latin typeface="+mj-lt"/>
              </a:rPr>
              <a:t>heck (MTC)</a:t>
            </a:r>
            <a:r>
              <a:rPr lang="en-US" sz="2800" b="1" dirty="0">
                <a:latin typeface="+mj-lt"/>
              </a:rPr>
              <a:t> </a:t>
            </a:r>
            <a:r>
              <a:rPr lang="en-US" sz="2800" dirty="0">
                <a:latin typeface="+mj-lt"/>
              </a:rPr>
              <a:t>for Year 4 pupils in England takes place within a two-week window starting on </a:t>
            </a:r>
            <a:r>
              <a:rPr lang="en-US" sz="2800" u="none" strike="noStrike" dirty="0">
                <a:effectLst/>
                <a:latin typeface="+mj-lt"/>
              </a:rPr>
              <a:t>Monday 7 June 2027.</a:t>
            </a:r>
          </a:p>
          <a:p>
            <a:pPr algn="ctr"/>
            <a:endParaRPr lang="en-US" sz="2800" dirty="0">
              <a:latin typeface="+mj-lt"/>
            </a:endParaRPr>
          </a:p>
          <a:p>
            <a:pPr algn="ctr"/>
            <a:r>
              <a:rPr lang="en-US" sz="2800" dirty="0">
                <a:latin typeface="+mj-lt"/>
              </a:rPr>
              <a:t>The purpose of the MTC is to determine whether pupils can </a:t>
            </a:r>
            <a:r>
              <a:rPr lang="en-US" sz="2800" b="1" dirty="0">
                <a:latin typeface="+mj-lt"/>
              </a:rPr>
              <a:t>rapidly recall their times tables fluently up to 12</a:t>
            </a:r>
            <a:r>
              <a:rPr lang="en-US" sz="2800" dirty="0">
                <a:latin typeface="+mj-lt"/>
              </a:rPr>
              <a:t>, through a set of 25 timed questions (6 seconds per question). ​</a:t>
            </a:r>
            <a:endParaRPr lang="en-GB" sz="2800" dirty="0">
              <a:latin typeface="+mj-lt"/>
            </a:endParaRPr>
          </a:p>
        </p:txBody>
      </p:sp>
      <p:sp>
        <p:nvSpPr>
          <p:cNvPr id="2" name="TextBox 1">
            <a:extLst>
              <a:ext uri="{FF2B5EF4-FFF2-40B4-BE49-F238E27FC236}">
                <a16:creationId xmlns:a16="http://schemas.microsoft.com/office/drawing/2014/main" id="{F29CD7A2-FADB-6947-CE4B-ECE4EDA02A02}"/>
              </a:ext>
            </a:extLst>
          </p:cNvPr>
          <p:cNvSpPr txBox="1"/>
          <p:nvPr/>
        </p:nvSpPr>
        <p:spPr>
          <a:xfrm>
            <a:off x="585204" y="414068"/>
            <a:ext cx="8006705" cy="830997"/>
          </a:xfrm>
          <a:prstGeom prst="rect">
            <a:avLst/>
          </a:prstGeom>
          <a:noFill/>
        </p:spPr>
        <p:txBody>
          <a:bodyPr wrap="square" rtlCol="0">
            <a:spAutoFit/>
          </a:bodyPr>
          <a:lstStyle/>
          <a:p>
            <a:r>
              <a:rPr lang="en-US" sz="4800" dirty="0">
                <a:latin typeface="Comic Sans MS" panose="030F0702030302020204" pitchFamily="66" charset="0"/>
              </a:rPr>
              <a:t>This year’s </a:t>
            </a:r>
            <a:r>
              <a:rPr lang="en-US" sz="4800" dirty="0" err="1">
                <a:latin typeface="Comic Sans MS" panose="030F0702030302020204" pitchFamily="66" charset="0"/>
              </a:rPr>
              <a:t>Maths</a:t>
            </a:r>
            <a:r>
              <a:rPr lang="en-US" sz="4800" dirty="0">
                <a:latin typeface="Comic Sans MS" panose="030F0702030302020204" pitchFamily="66" charset="0"/>
              </a:rPr>
              <a:t> focus…</a:t>
            </a:r>
            <a:endParaRPr lang="en-GB" sz="4800" dirty="0">
              <a:latin typeface="Comic Sans MS" panose="030F0702030302020204" pitchFamily="66" charset="0"/>
            </a:endParaRPr>
          </a:p>
        </p:txBody>
      </p:sp>
    </p:spTree>
    <p:extLst>
      <p:ext uri="{BB962C8B-B14F-4D97-AF65-F5344CB8AC3E}">
        <p14:creationId xmlns:p14="http://schemas.microsoft.com/office/powerpoint/2010/main" val="3766774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70AE6D-A4D7-408A-A722-41BC0F9B1F10}"/>
              </a:ext>
            </a:extLst>
          </p:cNvPr>
          <p:cNvSpPr>
            <a:spLocks noGrp="1"/>
          </p:cNvSpPr>
          <p:nvPr/>
        </p:nvSpPr>
        <p:spPr>
          <a:xfrm>
            <a:off x="109231" y="1836586"/>
            <a:ext cx="8588455" cy="4782532"/>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800" dirty="0">
                <a:latin typeface="Comic Sans MS" panose="030F0702030302020204" pitchFamily="66" charset="0"/>
              </a:rPr>
              <a:t>First chant the multiples. Once secure…</a:t>
            </a:r>
          </a:p>
          <a:p>
            <a:pPr marL="0" indent="0">
              <a:buNone/>
            </a:pPr>
            <a:endParaRPr lang="en-US" sz="2800" dirty="0">
              <a:latin typeface="Comic Sans MS" panose="030F0702030302020204" pitchFamily="66" charset="0"/>
            </a:endParaRPr>
          </a:p>
          <a:p>
            <a:r>
              <a:rPr lang="en-US" sz="2800" dirty="0">
                <a:latin typeface="Comic Sans MS" panose="030F0702030302020204" pitchFamily="66" charset="0"/>
              </a:rPr>
              <a:t>Next, say the whole number sentence in order. Once secure…</a:t>
            </a:r>
          </a:p>
          <a:p>
            <a:endParaRPr lang="en-US" sz="2800" dirty="0">
              <a:latin typeface="Comic Sans MS" panose="030F0702030302020204" pitchFamily="66" charset="0"/>
            </a:endParaRPr>
          </a:p>
          <a:p>
            <a:r>
              <a:rPr lang="en-US" sz="2800" dirty="0">
                <a:latin typeface="Comic Sans MS" panose="030F0702030302020204" pitchFamily="66" charset="0"/>
              </a:rPr>
              <a:t>Finally, answer questions in a random order.</a:t>
            </a:r>
          </a:p>
          <a:p>
            <a:pPr marL="0" indent="0">
              <a:buNone/>
            </a:pPr>
            <a:r>
              <a:rPr lang="en-US" sz="2200" dirty="0">
                <a:latin typeface="Comic Sans MS" panose="030F0702030302020204" pitchFamily="66" charset="0"/>
              </a:rPr>
              <a:t>2 x 6 =</a:t>
            </a:r>
          </a:p>
          <a:p>
            <a:pPr marL="0" indent="0">
              <a:buNone/>
            </a:pPr>
            <a:r>
              <a:rPr lang="en-US" sz="2200" dirty="0">
                <a:latin typeface="Comic Sans MS" panose="030F0702030302020204" pitchFamily="66" charset="0"/>
              </a:rPr>
              <a:t>8 x 6 =</a:t>
            </a:r>
          </a:p>
          <a:p>
            <a:pPr marL="0" indent="0">
              <a:buNone/>
            </a:pPr>
            <a:r>
              <a:rPr lang="en-US" sz="2200" dirty="0">
                <a:latin typeface="Comic Sans MS" panose="030F0702030302020204" pitchFamily="66" charset="0"/>
              </a:rPr>
              <a:t>0 x 6 =</a:t>
            </a:r>
          </a:p>
          <a:p>
            <a:pPr marL="0" indent="0">
              <a:buNone/>
            </a:pPr>
            <a:r>
              <a:rPr lang="en-US" sz="2200" dirty="0">
                <a:latin typeface="Comic Sans MS" panose="030F0702030302020204" pitchFamily="66" charset="0"/>
              </a:rPr>
              <a:t>5 x 6 =</a:t>
            </a:r>
          </a:p>
          <a:p>
            <a:pPr marL="0" indent="0">
              <a:buNone/>
            </a:pPr>
            <a:r>
              <a:rPr lang="en-US" sz="2200" dirty="0">
                <a:latin typeface="Comic Sans MS" panose="030F0702030302020204" pitchFamily="66" charset="0"/>
              </a:rPr>
              <a:t>3 x 6 =</a:t>
            </a:r>
          </a:p>
        </p:txBody>
      </p:sp>
      <p:pic>
        <p:nvPicPr>
          <p:cNvPr id="1026" name="Picture 2" descr="Multiples of 6- What are the Multiples of 6? [Solved]">
            <a:extLst>
              <a:ext uri="{FF2B5EF4-FFF2-40B4-BE49-F238E27FC236}">
                <a16:creationId xmlns:a16="http://schemas.microsoft.com/office/drawing/2014/main" id="{693478E4-A0B2-CE94-FC27-C3E32454E8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28" t="24603" r="13487"/>
          <a:stretch/>
        </p:blipFill>
        <p:spPr bwMode="auto">
          <a:xfrm>
            <a:off x="5741487" y="987415"/>
            <a:ext cx="2363564" cy="16983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6 times table with games at Timestables.co.uk">
            <a:extLst>
              <a:ext uri="{FF2B5EF4-FFF2-40B4-BE49-F238E27FC236}">
                <a16:creationId xmlns:a16="http://schemas.microsoft.com/office/drawing/2014/main" id="{D852E78E-5447-C462-343A-D8E4FE4ED8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652" t="6089" r="8665" b="6029"/>
          <a:stretch/>
        </p:blipFill>
        <p:spPr bwMode="auto">
          <a:xfrm>
            <a:off x="7422787" y="3240202"/>
            <a:ext cx="1481062" cy="24923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BF4D72E-1B4A-3F2F-3B26-4FE8C8380F3C}"/>
              </a:ext>
            </a:extLst>
          </p:cNvPr>
          <p:cNvSpPr txBox="1"/>
          <p:nvPr/>
        </p:nvSpPr>
        <p:spPr>
          <a:xfrm>
            <a:off x="2428009" y="238882"/>
            <a:ext cx="5881264" cy="646331"/>
          </a:xfrm>
          <a:prstGeom prst="rect">
            <a:avLst/>
          </a:prstGeom>
          <a:noFill/>
        </p:spPr>
        <p:txBody>
          <a:bodyPr wrap="square">
            <a:spAutoFit/>
          </a:bodyPr>
          <a:lstStyle/>
          <a:p>
            <a:pPr lvl="0">
              <a:lnSpc>
                <a:spcPct val="100000"/>
              </a:lnSpc>
            </a:pPr>
            <a:r>
              <a:rPr lang="en-US" sz="3600" dirty="0">
                <a:latin typeface="Comic Sans MS" panose="030F0702030302020204" pitchFamily="66" charset="0"/>
              </a:rPr>
              <a:t>How to help at home</a:t>
            </a:r>
          </a:p>
        </p:txBody>
      </p:sp>
    </p:spTree>
    <p:extLst>
      <p:ext uri="{BB962C8B-B14F-4D97-AF65-F5344CB8AC3E}">
        <p14:creationId xmlns:p14="http://schemas.microsoft.com/office/powerpoint/2010/main" val="3091917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30DE221-3010-8D60-6FF6-525CD31EBAB5}"/>
              </a:ext>
            </a:extLst>
          </p:cNvPr>
          <p:cNvSpPr>
            <a:spLocks noGrp="1"/>
          </p:cNvSpPr>
          <p:nvPr/>
        </p:nvSpPr>
        <p:spPr>
          <a:xfrm>
            <a:off x="152400" y="1272397"/>
            <a:ext cx="8991600" cy="5421086"/>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400" dirty="0">
                <a:latin typeface="Comic Sans MS" panose="030F0702030302020204" pitchFamily="66" charset="0"/>
              </a:rPr>
              <a:t>Round the world </a:t>
            </a:r>
          </a:p>
          <a:p>
            <a:r>
              <a:rPr lang="en-US" sz="2400" dirty="0">
                <a:latin typeface="Comic Sans MS" panose="030F0702030302020204" pitchFamily="66" charset="0"/>
              </a:rPr>
              <a:t>Times table showdown in assemblies</a:t>
            </a:r>
          </a:p>
          <a:p>
            <a:r>
              <a:rPr lang="en-US" sz="2400" dirty="0">
                <a:latin typeface="Comic Sans MS" panose="030F0702030302020204" pitchFamily="66" charset="0"/>
              </a:rPr>
              <a:t>I have, who has… </a:t>
            </a:r>
          </a:p>
          <a:p>
            <a:r>
              <a:rPr lang="en-US" sz="2400" dirty="0">
                <a:latin typeface="Comic Sans MS" panose="030F0702030302020204" pitchFamily="66" charset="0"/>
              </a:rPr>
              <a:t>Times Table Bingo </a:t>
            </a:r>
          </a:p>
          <a:p>
            <a:r>
              <a:rPr lang="en-US" sz="2400" dirty="0">
                <a:latin typeface="Comic Sans MS" panose="030F0702030302020204" pitchFamily="66" charset="0"/>
              </a:rPr>
              <a:t>Sheets - </a:t>
            </a:r>
            <a:r>
              <a:rPr lang="en-US" sz="2400" dirty="0">
                <a:latin typeface="Comic Sans MS" panose="030F0702030302020204" pitchFamily="66" charset="0"/>
                <a:hlinkClick r:id="rId2"/>
              </a:rPr>
              <a:t>https://www.timestables.me.uk/printable-pdf-quiz-generator.htm</a:t>
            </a:r>
            <a:r>
              <a:rPr lang="en-US" sz="2400" dirty="0">
                <a:latin typeface="Comic Sans MS" panose="030F0702030302020204" pitchFamily="66" charset="0"/>
              </a:rPr>
              <a:t> </a:t>
            </a:r>
          </a:p>
          <a:p>
            <a:r>
              <a:rPr lang="en-US" sz="2400" dirty="0">
                <a:latin typeface="Comic Sans MS" panose="030F0702030302020204" pitchFamily="66" charset="0"/>
              </a:rPr>
              <a:t>Hit the button - </a:t>
            </a:r>
            <a:r>
              <a:rPr lang="en-US" sz="2400" dirty="0">
                <a:latin typeface="Comic Sans MS" panose="030F0702030302020204" pitchFamily="66" charset="0"/>
                <a:hlinkClick r:id="rId3"/>
              </a:rPr>
              <a:t>https://www.topmarks.co.uk/maths-games/hit-the-button</a:t>
            </a:r>
            <a:r>
              <a:rPr lang="en-US" sz="2400" dirty="0">
                <a:latin typeface="Comic Sans MS" panose="030F0702030302020204" pitchFamily="66" charset="0"/>
              </a:rPr>
              <a:t> </a:t>
            </a:r>
          </a:p>
          <a:p>
            <a:r>
              <a:rPr lang="en-US" sz="2400" dirty="0">
                <a:latin typeface="Comic Sans MS" panose="030F0702030302020204" pitchFamily="66" charset="0"/>
              </a:rPr>
              <a:t>Songs – BBC - </a:t>
            </a:r>
            <a:r>
              <a:rPr lang="en-US" sz="2400" dirty="0">
                <a:latin typeface="Comic Sans MS" panose="030F0702030302020204" pitchFamily="66" charset="0"/>
                <a:hlinkClick r:id="rId4"/>
              </a:rPr>
              <a:t>https://www.bbc.co.uk/bitesize/articles/z97rdnb#z3r3xg8</a:t>
            </a:r>
            <a:r>
              <a:rPr lang="en-US" sz="2400" dirty="0">
                <a:latin typeface="Comic Sans MS" panose="030F0702030302020204" pitchFamily="66" charset="0"/>
              </a:rPr>
              <a:t> </a:t>
            </a:r>
          </a:p>
        </p:txBody>
      </p:sp>
      <p:sp>
        <p:nvSpPr>
          <p:cNvPr id="2" name="TextBox 1">
            <a:extLst>
              <a:ext uri="{FF2B5EF4-FFF2-40B4-BE49-F238E27FC236}">
                <a16:creationId xmlns:a16="http://schemas.microsoft.com/office/drawing/2014/main" id="{B2DDF31D-0B93-32DB-2519-EFC157A3EAA6}"/>
              </a:ext>
            </a:extLst>
          </p:cNvPr>
          <p:cNvSpPr txBox="1"/>
          <p:nvPr/>
        </p:nvSpPr>
        <p:spPr>
          <a:xfrm>
            <a:off x="2134711" y="212035"/>
            <a:ext cx="5881264" cy="769441"/>
          </a:xfrm>
          <a:prstGeom prst="rect">
            <a:avLst/>
          </a:prstGeom>
          <a:noFill/>
        </p:spPr>
        <p:txBody>
          <a:bodyPr wrap="square">
            <a:spAutoFit/>
          </a:bodyPr>
          <a:lstStyle/>
          <a:p>
            <a:pPr lvl="0">
              <a:lnSpc>
                <a:spcPct val="100000"/>
              </a:lnSpc>
            </a:pPr>
            <a:r>
              <a:rPr lang="en-US" sz="4400" dirty="0">
                <a:latin typeface="Comic Sans MS" panose="030F0702030302020204" pitchFamily="66" charset="0"/>
              </a:rPr>
              <a:t>Making </a:t>
            </a:r>
            <a:r>
              <a:rPr lang="en-US" sz="4400" dirty="0" err="1">
                <a:latin typeface="Comic Sans MS" panose="030F0702030302020204" pitchFamily="66" charset="0"/>
              </a:rPr>
              <a:t>Maths</a:t>
            </a:r>
            <a:r>
              <a:rPr lang="en-US" sz="4400" dirty="0">
                <a:latin typeface="Comic Sans MS" panose="030F0702030302020204" pitchFamily="66" charset="0"/>
              </a:rPr>
              <a:t> fun</a:t>
            </a:r>
          </a:p>
        </p:txBody>
      </p:sp>
    </p:spTree>
    <p:extLst>
      <p:ext uri="{BB962C8B-B14F-4D97-AF65-F5344CB8AC3E}">
        <p14:creationId xmlns:p14="http://schemas.microsoft.com/office/powerpoint/2010/main" val="3241944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71" name="Title 1">
            <a:extLst>
              <a:ext uri="{FF2B5EF4-FFF2-40B4-BE49-F238E27FC236}">
                <a16:creationId xmlns:a16="http://schemas.microsoft.com/office/drawing/2014/main" id="{58F946B2-E834-07BA-058A-BCE66C845EDD}"/>
              </a:ext>
            </a:extLst>
          </p:cNvPr>
          <p:cNvSpPr>
            <a:spLocks noGrp="1"/>
          </p:cNvSpPr>
          <p:nvPr/>
        </p:nvSpPr>
        <p:spPr>
          <a:xfrm>
            <a:off x="-6744" y="-5859"/>
            <a:ext cx="9135257" cy="922242"/>
          </a:xfrm>
          <a:prstGeom prst="rect">
            <a:avLst/>
          </a:prstGeom>
          <a:solidFill>
            <a:srgbClr val="F5DFE4"/>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0">
              <a:lnSpc>
                <a:spcPct val="100000"/>
              </a:lnSpc>
            </a:pPr>
            <a:r>
              <a:rPr lang="en-US" sz="2400" dirty="0"/>
              <a:t>TTRS: </a:t>
            </a:r>
          </a:p>
        </p:txBody>
      </p:sp>
      <p:sp>
        <p:nvSpPr>
          <p:cNvPr id="39" name="Content Placeholder 2">
            <a:extLst>
              <a:ext uri="{FF2B5EF4-FFF2-40B4-BE49-F238E27FC236}">
                <a16:creationId xmlns:a16="http://schemas.microsoft.com/office/drawing/2014/main" id="{8516F080-AC03-40AA-ACED-93BF78523AE8}"/>
              </a:ext>
            </a:extLst>
          </p:cNvPr>
          <p:cNvSpPr>
            <a:spLocks noGrp="1"/>
          </p:cNvSpPr>
          <p:nvPr>
            <p:ph idx="1"/>
          </p:nvPr>
        </p:nvSpPr>
        <p:spPr>
          <a:xfrm>
            <a:off x="4229141" y="2172866"/>
            <a:ext cx="3990562" cy="3636514"/>
          </a:xfrm>
        </p:spPr>
        <p:txBody>
          <a:bodyPr vert="horz" lIns="68580" tIns="34290" rIns="68580" bIns="34290" rtlCol="0" anchor="ctr">
            <a:noAutofit/>
          </a:bodyPr>
          <a:lstStyle/>
          <a:p>
            <a:r>
              <a:rPr lang="en-GB" dirty="0"/>
              <a:t>Practise regularly</a:t>
            </a:r>
          </a:p>
          <a:p>
            <a:r>
              <a:rPr lang="en-GB" dirty="0"/>
              <a:t>Increase confidence</a:t>
            </a:r>
          </a:p>
          <a:p>
            <a:r>
              <a:rPr lang="en-GB" dirty="0"/>
              <a:t>Tackle challenges</a:t>
            </a:r>
          </a:p>
          <a:p>
            <a:r>
              <a:rPr lang="en-US" dirty="0"/>
              <a:t>Login: surname:@rkps.me</a:t>
            </a:r>
          </a:p>
          <a:p>
            <a:r>
              <a:rPr lang="en-US" dirty="0"/>
              <a:t>Password: words123</a:t>
            </a:r>
          </a:p>
          <a:p>
            <a:pPr>
              <a:spcBef>
                <a:spcPct val="20000"/>
              </a:spcBef>
              <a:spcAft>
                <a:spcPct val="0"/>
              </a:spcAft>
            </a:pPr>
            <a:endParaRPr lang="en-GB" dirty="0">
              <a:latin typeface="Bembo"/>
              <a:ea typeface="Batang"/>
            </a:endParaRPr>
          </a:p>
        </p:txBody>
      </p:sp>
      <p:pic>
        <p:nvPicPr>
          <p:cNvPr id="40" name="Picture 39">
            <a:extLst>
              <a:ext uri="{FF2B5EF4-FFF2-40B4-BE49-F238E27FC236}">
                <a16:creationId xmlns:a16="http://schemas.microsoft.com/office/drawing/2014/main" id="{573EDE76-233E-48C7-8126-3E70081F915A}"/>
              </a:ext>
            </a:extLst>
          </p:cNvPr>
          <p:cNvPicPr>
            <a:picLocks noChangeAspect="1"/>
          </p:cNvPicPr>
          <p:nvPr/>
        </p:nvPicPr>
        <p:blipFill>
          <a:blip r:embed="rId3"/>
          <a:stretch>
            <a:fillRect/>
          </a:stretch>
        </p:blipFill>
        <p:spPr>
          <a:xfrm>
            <a:off x="716344" y="2996182"/>
            <a:ext cx="2778911" cy="1502369"/>
          </a:xfrm>
          <a:prstGeom prst="rect">
            <a:avLst/>
          </a:prstGeom>
        </p:spPr>
      </p:pic>
    </p:spTree>
    <p:extLst>
      <p:ext uri="{BB962C8B-B14F-4D97-AF65-F5344CB8AC3E}">
        <p14:creationId xmlns:p14="http://schemas.microsoft.com/office/powerpoint/2010/main" val="1911072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36" name="Rectangle 3">
            <a:extLst>
              <a:ext uri="{FF2B5EF4-FFF2-40B4-BE49-F238E27FC236}">
                <a16:creationId xmlns:a16="http://schemas.microsoft.com/office/drawing/2014/main" id="{17347D54-F173-4747-8D6F-436AE0155D09}"/>
              </a:ext>
            </a:extLst>
          </p:cNvPr>
          <p:cNvSpPr>
            <a:spLocks noChangeArrowheads="1"/>
          </p:cNvSpPr>
          <p:nvPr/>
        </p:nvSpPr>
        <p:spPr bwMode="auto">
          <a:xfrm>
            <a:off x="441577" y="990304"/>
            <a:ext cx="7993063" cy="5786199"/>
          </a:xfrm>
          <a:prstGeom prst="rect">
            <a:avLst/>
          </a:prstGeom>
          <a:solidFill>
            <a:srgbClr val="F5DFE4"/>
          </a:solidFill>
          <a:ln>
            <a:noFill/>
          </a:ln>
        </p:spPr>
        <p:txBody>
          <a:bodyPr>
            <a:spAutoFit/>
          </a:bodyPr>
          <a:lstStyle>
            <a:lvl1pPr marL="342900" indent="-342900" defTabSz="457200">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45720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4572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4572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4572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4572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4572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4572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4572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ts val="0"/>
              </a:spcBef>
              <a:buClr>
                <a:schemeClr val="tx1"/>
              </a:buClr>
              <a:buNone/>
              <a:defRPr/>
            </a:pPr>
            <a:r>
              <a:rPr lang="en-US" altLang="en-US" sz="3600" u="sng" dirty="0">
                <a:latin typeface="Comic Sans MS" panose="030F0702030302020204" pitchFamily="66" charset="0"/>
              </a:rPr>
              <a:t>Living things and their habitats</a:t>
            </a:r>
          </a:p>
          <a:p>
            <a:pPr marL="0" indent="0">
              <a:spcBef>
                <a:spcPts val="0"/>
              </a:spcBef>
              <a:buClr>
                <a:schemeClr val="tx1"/>
              </a:buClr>
              <a:buNone/>
              <a:defRPr/>
            </a:pPr>
            <a:endParaRPr lang="en-US" altLang="en-US" sz="1100" u="sng" dirty="0">
              <a:latin typeface="Comic Sans MS" panose="030F0702030302020204" pitchFamily="66" charset="0"/>
            </a:endParaRP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Grouping living things</a:t>
            </a: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Classifying vertebrates</a:t>
            </a: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Classification keys</a:t>
            </a: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Local habitat survey</a:t>
            </a: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Environmental change</a:t>
            </a:r>
          </a:p>
          <a:p>
            <a:pPr>
              <a:spcBef>
                <a:spcPts val="0"/>
              </a:spcBef>
              <a:buClr>
                <a:schemeClr val="tx1"/>
              </a:buClr>
              <a:buFont typeface="Arial" panose="020B0604020202020204" pitchFamily="34" charset="0"/>
              <a:buChar char="•"/>
              <a:defRPr/>
            </a:pPr>
            <a:endParaRPr lang="en-US" altLang="en-US" sz="3600" dirty="0">
              <a:latin typeface="Comic Sans MS" panose="030F0702030302020204" pitchFamily="66" charset="0"/>
            </a:endParaRPr>
          </a:p>
          <a:p>
            <a:pPr marL="0" indent="0">
              <a:spcBef>
                <a:spcPts val="0"/>
              </a:spcBef>
              <a:buClr>
                <a:schemeClr val="tx1"/>
              </a:buClr>
              <a:buNone/>
              <a:defRPr/>
            </a:pPr>
            <a:r>
              <a:rPr lang="en-US" altLang="en-US" sz="3600" u="sng" dirty="0">
                <a:latin typeface="Comic Sans MS" panose="030F0702030302020204" pitchFamily="66" charset="0"/>
              </a:rPr>
              <a:t>Animals including humans</a:t>
            </a:r>
          </a:p>
          <a:p>
            <a:pPr marL="0" indent="0">
              <a:spcBef>
                <a:spcPts val="0"/>
              </a:spcBef>
              <a:buClr>
                <a:schemeClr val="tx1"/>
              </a:buClr>
              <a:buNone/>
              <a:defRPr/>
            </a:pPr>
            <a:endParaRPr lang="en-US" altLang="en-US" sz="1100" dirty="0">
              <a:latin typeface="Comic Sans MS" panose="030F0702030302020204" pitchFamily="66" charset="0"/>
            </a:endParaRP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Digestive system parts</a:t>
            </a: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Digestive system function</a:t>
            </a: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Types and functions of teeth</a:t>
            </a: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Tooth decay </a:t>
            </a:r>
          </a:p>
          <a:p>
            <a:pPr>
              <a:spcBef>
                <a:spcPts val="0"/>
              </a:spcBef>
              <a:buClr>
                <a:schemeClr val="tx1"/>
              </a:buClr>
              <a:buFont typeface="Arial" panose="020B0604020202020204" pitchFamily="34" charset="0"/>
              <a:buChar char="•"/>
              <a:defRPr/>
            </a:pPr>
            <a:r>
              <a:rPr lang="en-US" altLang="en-US" sz="2400" dirty="0">
                <a:latin typeface="Comic Sans MS" panose="030F0702030302020204" pitchFamily="66" charset="0"/>
              </a:rPr>
              <a:t>Food chains</a:t>
            </a:r>
            <a:endParaRPr lang="en-US" altLang="en-US" sz="3600" dirty="0">
              <a:latin typeface="Comic Sans MS" panose="030F0702030302020204" pitchFamily="66" charset="0"/>
            </a:endParaRPr>
          </a:p>
        </p:txBody>
      </p:sp>
      <p:pic>
        <p:nvPicPr>
          <p:cNvPr id="2" name="Picture 1">
            <a:extLst>
              <a:ext uri="{FF2B5EF4-FFF2-40B4-BE49-F238E27FC236}">
                <a16:creationId xmlns:a16="http://schemas.microsoft.com/office/drawing/2014/main" id="{13CD15D7-89C2-D2BC-96E4-8419E2729519}"/>
              </a:ext>
            </a:extLst>
          </p:cNvPr>
          <p:cNvPicPr>
            <a:picLocks noChangeAspect="1"/>
          </p:cNvPicPr>
          <p:nvPr/>
        </p:nvPicPr>
        <p:blipFill>
          <a:blip r:embed="rId3"/>
          <a:stretch>
            <a:fillRect/>
          </a:stretch>
        </p:blipFill>
        <p:spPr>
          <a:xfrm>
            <a:off x="4285286" y="1758948"/>
            <a:ext cx="3788482" cy="2197931"/>
          </a:xfrm>
          <a:prstGeom prst="rect">
            <a:avLst/>
          </a:prstGeom>
        </p:spPr>
      </p:pic>
      <p:pic>
        <p:nvPicPr>
          <p:cNvPr id="3" name="Picture 2">
            <a:extLst>
              <a:ext uri="{FF2B5EF4-FFF2-40B4-BE49-F238E27FC236}">
                <a16:creationId xmlns:a16="http://schemas.microsoft.com/office/drawing/2014/main" id="{E90AC1F9-BA14-AF19-4D85-48EE123E2815}"/>
              </a:ext>
            </a:extLst>
          </p:cNvPr>
          <p:cNvPicPr>
            <a:picLocks noChangeAspect="1"/>
          </p:cNvPicPr>
          <p:nvPr/>
        </p:nvPicPr>
        <p:blipFill>
          <a:blip r:embed="rId4"/>
          <a:stretch>
            <a:fillRect/>
          </a:stretch>
        </p:blipFill>
        <p:spPr>
          <a:xfrm>
            <a:off x="6048598" y="4527801"/>
            <a:ext cx="1614035" cy="1969123"/>
          </a:xfrm>
          <a:prstGeom prst="rect">
            <a:avLst/>
          </a:prstGeom>
        </p:spPr>
      </p:pic>
      <p:sp>
        <p:nvSpPr>
          <p:cNvPr id="5" name="TextBox 4">
            <a:extLst>
              <a:ext uri="{FF2B5EF4-FFF2-40B4-BE49-F238E27FC236}">
                <a16:creationId xmlns:a16="http://schemas.microsoft.com/office/drawing/2014/main" id="{B0341E4E-218D-6950-4962-47692A1E7111}"/>
              </a:ext>
            </a:extLst>
          </p:cNvPr>
          <p:cNvSpPr txBox="1"/>
          <p:nvPr/>
        </p:nvSpPr>
        <p:spPr>
          <a:xfrm>
            <a:off x="3501768" y="196954"/>
            <a:ext cx="4572000" cy="646331"/>
          </a:xfrm>
          <a:prstGeom prst="rect">
            <a:avLst/>
          </a:prstGeom>
          <a:noFill/>
        </p:spPr>
        <p:txBody>
          <a:bodyPr wrap="square">
            <a:spAutoFit/>
          </a:bodyPr>
          <a:lstStyle/>
          <a:p>
            <a:pPr lvl="0">
              <a:lnSpc>
                <a:spcPct val="100000"/>
              </a:lnSpc>
            </a:pPr>
            <a:r>
              <a:rPr lang="en-US" sz="3600" dirty="0">
                <a:latin typeface="Comic Sans MS" panose="030F0702030302020204" pitchFamily="66" charset="0"/>
              </a:rPr>
              <a:t>Science </a:t>
            </a:r>
          </a:p>
        </p:txBody>
      </p:sp>
    </p:spTree>
    <p:extLst>
      <p:ext uri="{BB962C8B-B14F-4D97-AF65-F5344CB8AC3E}">
        <p14:creationId xmlns:p14="http://schemas.microsoft.com/office/powerpoint/2010/main" val="1971880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D0A3485-5308-4C53-B363-3FF4C471D13B}"/>
              </a:ext>
            </a:extLst>
          </p:cNvPr>
          <p:cNvSpPr/>
          <p:nvPr/>
        </p:nvSpPr>
        <p:spPr>
          <a:xfrm>
            <a:off x="479559" y="1170447"/>
            <a:ext cx="8184881" cy="2606163"/>
          </a:xfrm>
          <a:prstGeom prst="rect">
            <a:avLst/>
          </a:prstGeom>
        </p:spPr>
        <p:txBody>
          <a:bodyPr wrap="square">
            <a:spAutoFit/>
          </a:bodyPr>
          <a:lstStyle/>
          <a:p>
            <a:pPr>
              <a:lnSpc>
                <a:spcPct val="150000"/>
              </a:lnSpc>
              <a:buClr>
                <a:schemeClr val="tx1"/>
              </a:buClr>
            </a:pPr>
            <a:r>
              <a:rPr lang="en-GB" altLang="en-US" sz="2800" dirty="0">
                <a:solidFill>
                  <a:srgbClr val="00B050"/>
                </a:solidFill>
                <a:latin typeface="Comic Sans MS" panose="030F0702030302020204" pitchFamily="66" charset="0"/>
              </a:rPr>
              <a:t>PE this half term: </a:t>
            </a:r>
            <a:r>
              <a:rPr lang="en-GB" altLang="en-US" sz="2800" dirty="0">
                <a:latin typeface="Comic Sans MS" panose="030F0702030302020204" pitchFamily="66" charset="0"/>
              </a:rPr>
              <a:t>Wednesday mornings</a:t>
            </a:r>
          </a:p>
          <a:p>
            <a:pPr>
              <a:lnSpc>
                <a:spcPct val="150000"/>
              </a:lnSpc>
              <a:buClr>
                <a:schemeClr val="tx1"/>
              </a:buClr>
            </a:pPr>
            <a:endParaRPr lang="en-GB" altLang="en-US" sz="2800" dirty="0">
              <a:solidFill>
                <a:srgbClr val="00B050"/>
              </a:solidFill>
              <a:latin typeface="Comic Sans MS" panose="030F0702030302020204" pitchFamily="66" charset="0"/>
            </a:endParaRPr>
          </a:p>
          <a:p>
            <a:pPr>
              <a:lnSpc>
                <a:spcPct val="150000"/>
              </a:lnSpc>
              <a:buClr>
                <a:schemeClr val="tx1"/>
              </a:buClr>
            </a:pPr>
            <a:r>
              <a:rPr lang="en-GB" altLang="en-US" sz="2800" dirty="0">
                <a:latin typeface="Comic Sans MS" panose="030F0702030302020204" pitchFamily="66" charset="0"/>
              </a:rPr>
              <a:t>Any other dates including trips, school events, Forest School will be sent out on Arbor.</a:t>
            </a:r>
          </a:p>
        </p:txBody>
      </p:sp>
      <p:sp>
        <p:nvSpPr>
          <p:cNvPr id="3" name="TextBox 2">
            <a:extLst>
              <a:ext uri="{FF2B5EF4-FFF2-40B4-BE49-F238E27FC236}">
                <a16:creationId xmlns:a16="http://schemas.microsoft.com/office/drawing/2014/main" id="{3DB547B3-956A-F553-C549-99379D7264E8}"/>
              </a:ext>
            </a:extLst>
          </p:cNvPr>
          <p:cNvSpPr txBox="1"/>
          <p:nvPr/>
        </p:nvSpPr>
        <p:spPr>
          <a:xfrm>
            <a:off x="2286000" y="212149"/>
            <a:ext cx="4572000" cy="707886"/>
          </a:xfrm>
          <a:prstGeom prst="rect">
            <a:avLst/>
          </a:prstGeom>
          <a:noFill/>
        </p:spPr>
        <p:txBody>
          <a:bodyPr wrap="square">
            <a:spAutoFit/>
          </a:bodyPr>
          <a:lstStyle/>
          <a:p>
            <a:pPr lvl="0" algn="ctr">
              <a:lnSpc>
                <a:spcPct val="100000"/>
              </a:lnSpc>
            </a:pPr>
            <a:r>
              <a:rPr lang="en-US" sz="4000" dirty="0">
                <a:latin typeface="Comic Sans MS" panose="030F0702030302020204" pitchFamily="66" charset="0"/>
              </a:rPr>
              <a:t>Important Dates  </a:t>
            </a:r>
          </a:p>
        </p:txBody>
      </p:sp>
      <p:pic>
        <p:nvPicPr>
          <p:cNvPr id="7" name="Picture 6">
            <a:extLst>
              <a:ext uri="{FF2B5EF4-FFF2-40B4-BE49-F238E27FC236}">
                <a16:creationId xmlns:a16="http://schemas.microsoft.com/office/drawing/2014/main" id="{6C3993B7-20A5-9958-FBC0-C56C36068134}"/>
              </a:ext>
            </a:extLst>
          </p:cNvPr>
          <p:cNvPicPr>
            <a:picLocks noChangeAspect="1"/>
          </p:cNvPicPr>
          <p:nvPr/>
        </p:nvPicPr>
        <p:blipFill>
          <a:blip r:embed="rId3"/>
          <a:stretch>
            <a:fillRect/>
          </a:stretch>
        </p:blipFill>
        <p:spPr>
          <a:xfrm rot="20694566">
            <a:off x="1266607" y="4118399"/>
            <a:ext cx="1568341" cy="2213774"/>
          </a:xfrm>
          <a:prstGeom prst="rect">
            <a:avLst/>
          </a:prstGeom>
        </p:spPr>
      </p:pic>
      <p:pic>
        <p:nvPicPr>
          <p:cNvPr id="8" name="Picture 7">
            <a:extLst>
              <a:ext uri="{FF2B5EF4-FFF2-40B4-BE49-F238E27FC236}">
                <a16:creationId xmlns:a16="http://schemas.microsoft.com/office/drawing/2014/main" id="{40B7C7B9-9861-CB17-70BB-1DDF8B5A4042}"/>
              </a:ext>
            </a:extLst>
          </p:cNvPr>
          <p:cNvPicPr>
            <a:picLocks noChangeAspect="1"/>
          </p:cNvPicPr>
          <p:nvPr/>
        </p:nvPicPr>
        <p:blipFill>
          <a:blip r:embed="rId4"/>
          <a:stretch>
            <a:fillRect/>
          </a:stretch>
        </p:blipFill>
        <p:spPr>
          <a:xfrm>
            <a:off x="3238313" y="4284859"/>
            <a:ext cx="1333686" cy="600159"/>
          </a:xfrm>
          <a:prstGeom prst="rect">
            <a:avLst/>
          </a:prstGeom>
        </p:spPr>
      </p:pic>
    </p:spTree>
    <p:extLst>
      <p:ext uri="{BB962C8B-B14F-4D97-AF65-F5344CB8AC3E}">
        <p14:creationId xmlns:p14="http://schemas.microsoft.com/office/powerpoint/2010/main" val="2810450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DC9E9A-0BFE-DCE7-5B6D-492BC1F49D0F}"/>
              </a:ext>
            </a:extLst>
          </p:cNvPr>
          <p:cNvSpPr txBox="1"/>
          <p:nvPr/>
        </p:nvSpPr>
        <p:spPr>
          <a:xfrm>
            <a:off x="539150" y="1803587"/>
            <a:ext cx="8065699" cy="3250826"/>
          </a:xfrm>
          <a:prstGeom prst="rect">
            <a:avLst/>
          </a:prstGeom>
          <a:noFill/>
        </p:spPr>
        <p:txBody>
          <a:bodyPr wrap="square">
            <a:spAutoFit/>
          </a:bodyPr>
          <a:lstStyle/>
          <a:p>
            <a:pPr>
              <a:lnSpc>
                <a:spcPct val="150000"/>
              </a:lnSpc>
              <a:buClr>
                <a:schemeClr val="tx1"/>
              </a:buClr>
              <a:defRPr/>
            </a:pPr>
            <a:r>
              <a:rPr lang="en-GB" altLang="en-US" sz="2800" dirty="0">
                <a:latin typeface="Comic Sans MS" panose="030F0702030302020204" pitchFamily="66" charset="0"/>
              </a:rPr>
              <a:t>We would </a:t>
            </a:r>
            <a:r>
              <a:rPr lang="en-GB" altLang="en-US" sz="2800" b="1" dirty="0">
                <a:latin typeface="Comic Sans MS" panose="030F0702030302020204" pitchFamily="66" charset="0"/>
              </a:rPr>
              <a:t>LOVE</a:t>
            </a:r>
            <a:r>
              <a:rPr lang="en-GB" altLang="en-US" sz="2800" dirty="0">
                <a:latin typeface="Comic Sans MS" panose="030F0702030302020204" pitchFamily="66" charset="0"/>
              </a:rPr>
              <a:t> to have volunteers in Year 4</a:t>
            </a:r>
          </a:p>
          <a:p>
            <a:pPr marL="457200" indent="-457200">
              <a:lnSpc>
                <a:spcPct val="150000"/>
              </a:lnSpc>
              <a:buClr>
                <a:schemeClr val="tx1"/>
              </a:buClr>
              <a:buFontTx/>
              <a:buChar char="-"/>
              <a:defRPr/>
            </a:pPr>
            <a:r>
              <a:rPr lang="en-GB" altLang="en-US" sz="2800" dirty="0">
                <a:latin typeface="Comic Sans MS" panose="030F0702030302020204" pitchFamily="66" charset="0"/>
              </a:rPr>
              <a:t>Forest School </a:t>
            </a:r>
          </a:p>
          <a:p>
            <a:pPr marL="457200" indent="-457200">
              <a:lnSpc>
                <a:spcPct val="150000"/>
              </a:lnSpc>
              <a:buClr>
                <a:schemeClr val="tx1"/>
              </a:buClr>
              <a:buFontTx/>
              <a:buChar char="-"/>
              <a:defRPr/>
            </a:pPr>
            <a:r>
              <a:rPr lang="en-GB" altLang="en-US" sz="2800" dirty="0">
                <a:latin typeface="Comic Sans MS" panose="030F0702030302020204" pitchFamily="66" charset="0"/>
              </a:rPr>
              <a:t>School Readers </a:t>
            </a:r>
          </a:p>
          <a:p>
            <a:pPr>
              <a:lnSpc>
                <a:spcPct val="150000"/>
              </a:lnSpc>
              <a:buClr>
                <a:schemeClr val="tx1"/>
              </a:buClr>
              <a:defRPr/>
            </a:pPr>
            <a:r>
              <a:rPr lang="en-GB" altLang="en-US" sz="2800" dirty="0">
                <a:latin typeface="Comic Sans MS" panose="030F0702030302020204" pitchFamily="66" charset="0"/>
              </a:rPr>
              <a:t>Please email </a:t>
            </a:r>
            <a:r>
              <a:rPr lang="en-GB" altLang="en-US" sz="2800" dirty="0">
                <a:latin typeface="Comic Sans MS" panose="030F0702030302020204" pitchFamily="66" charset="0"/>
                <a:hlinkClick r:id="rId3"/>
              </a:rPr>
              <a:t>admin@kipling.brighton-hove.sch.uk</a:t>
            </a:r>
            <a:r>
              <a:rPr lang="en-GB" altLang="en-US" sz="2800" dirty="0">
                <a:latin typeface="Comic Sans MS" panose="030F0702030302020204" pitchFamily="66" charset="0"/>
              </a:rPr>
              <a:t> if you are interested </a:t>
            </a:r>
            <a:r>
              <a:rPr lang="en-GB" altLang="en-US" sz="2800" dirty="0">
                <a:latin typeface="Comic Sans MS" panose="030F0702030302020204" pitchFamily="66" charset="0"/>
                <a:sym typeface="Wingdings" panose="05000000000000000000" pitchFamily="2" charset="2"/>
              </a:rPr>
              <a:t> </a:t>
            </a:r>
            <a:endParaRPr lang="en-GB" altLang="en-US" sz="2800" dirty="0">
              <a:latin typeface="Comic Sans MS" panose="030F0702030302020204" pitchFamily="66" charset="0"/>
            </a:endParaRPr>
          </a:p>
        </p:txBody>
      </p:sp>
    </p:spTree>
    <p:extLst>
      <p:ext uri="{BB962C8B-B14F-4D97-AF65-F5344CB8AC3E}">
        <p14:creationId xmlns:p14="http://schemas.microsoft.com/office/powerpoint/2010/main" val="3189205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38E9-945D-63A2-1A95-A462028CDA4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97E532A-0875-69CA-B633-C212BEB60859}"/>
              </a:ext>
            </a:extLst>
          </p:cNvPr>
          <p:cNvPicPr>
            <a:picLocks noChangeAspect="1"/>
          </p:cNvPicPr>
          <p:nvPr/>
        </p:nvPicPr>
        <p:blipFill>
          <a:blip r:embed="rId3"/>
          <a:stretch>
            <a:fillRect/>
          </a:stretch>
        </p:blipFill>
        <p:spPr>
          <a:xfrm>
            <a:off x="421944" y="1131221"/>
            <a:ext cx="8277880" cy="5707698"/>
          </a:xfrm>
          <a:prstGeom prst="rect">
            <a:avLst/>
          </a:prstGeom>
        </p:spPr>
      </p:pic>
      <p:sp>
        <p:nvSpPr>
          <p:cNvPr id="3" name="TextBox 2">
            <a:extLst>
              <a:ext uri="{FF2B5EF4-FFF2-40B4-BE49-F238E27FC236}">
                <a16:creationId xmlns:a16="http://schemas.microsoft.com/office/drawing/2014/main" id="{E5E8A5C9-A575-3A6C-9628-3A710D4B578C}"/>
              </a:ext>
            </a:extLst>
          </p:cNvPr>
          <p:cNvSpPr txBox="1"/>
          <p:nvPr/>
        </p:nvSpPr>
        <p:spPr>
          <a:xfrm>
            <a:off x="421944" y="246655"/>
            <a:ext cx="4572000" cy="584775"/>
          </a:xfrm>
          <a:prstGeom prst="rect">
            <a:avLst/>
          </a:prstGeom>
          <a:noFill/>
        </p:spPr>
        <p:txBody>
          <a:bodyPr wrap="square">
            <a:spAutoFit/>
          </a:bodyPr>
          <a:lstStyle/>
          <a:p>
            <a:pPr lvl="0">
              <a:lnSpc>
                <a:spcPct val="100000"/>
              </a:lnSpc>
            </a:pPr>
            <a:r>
              <a:rPr lang="en-US" sz="3200" dirty="0">
                <a:latin typeface="Comic Sans MS" panose="030F0702030302020204" pitchFamily="66" charset="0"/>
              </a:rPr>
              <a:t>Take home tasks </a:t>
            </a:r>
          </a:p>
        </p:txBody>
      </p:sp>
    </p:spTree>
    <p:extLst>
      <p:ext uri="{BB962C8B-B14F-4D97-AF65-F5344CB8AC3E}">
        <p14:creationId xmlns:p14="http://schemas.microsoft.com/office/powerpoint/2010/main" val="31017365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495</TotalTime>
  <Words>517</Words>
  <Application>Microsoft Office PowerPoint</Application>
  <PresentationFormat>On-screen Show (4:3)</PresentationFormat>
  <Paragraphs>85</Paragraphs>
  <Slides>16</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 Display</vt:lpstr>
      <vt:lpstr>Arial</vt:lpstr>
      <vt:lpstr>Bembo</vt:lpstr>
      <vt:lpstr>Calibri</vt:lpstr>
      <vt:lpstr>Comic Sans MS</vt:lpstr>
      <vt:lpstr>XCCW Joined 15a</vt:lpstr>
      <vt:lpstr>Office Theme</vt:lpstr>
      <vt:lpstr>Meet the teachers:  Miss Dolan-Parry, Mrs Hollingsworth, Mrs Farrow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First Meeting as Deputy Head</dc:title>
  <dc:subject/>
  <dc:creator>Lindsay Vaughan</dc:creator>
  <cp:keywords/>
  <dc:description>generated using python-pptx</dc:description>
  <cp:lastModifiedBy>Imogen Dolan-Parry</cp:lastModifiedBy>
  <cp:revision>475</cp:revision>
  <dcterms:created xsi:type="dcterms:W3CDTF">2013-01-27T09:14:16Z</dcterms:created>
  <dcterms:modified xsi:type="dcterms:W3CDTF">2026-09-15T16:05:37Z</dcterms:modified>
  <cp:category/>
</cp:coreProperties>
</file>