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71" r:id="rId3"/>
    <p:sldId id="280" r:id="rId4"/>
    <p:sldId id="292" r:id="rId5"/>
    <p:sldId id="276" r:id="rId6"/>
    <p:sldId id="415" r:id="rId7"/>
    <p:sldId id="434" r:id="rId8"/>
    <p:sldId id="419" r:id="rId9"/>
    <p:sldId id="420" r:id="rId10"/>
    <p:sldId id="416" r:id="rId11"/>
    <p:sldId id="417" r:id="rId12"/>
    <p:sldId id="418" r:id="rId13"/>
    <p:sldId id="436" r:id="rId14"/>
    <p:sldId id="432" r:id="rId15"/>
    <p:sldId id="431" r:id="rId16"/>
    <p:sldId id="423" r:id="rId17"/>
    <p:sldId id="421" r:id="rId18"/>
    <p:sldId id="435" r:id="rId19"/>
    <p:sldId id="422" r:id="rId20"/>
    <p:sldId id="424" r:id="rId21"/>
    <p:sldId id="301" r:id="rId22"/>
    <p:sldId id="430" r:id="rId23"/>
    <p:sldId id="275" r:id="rId24"/>
    <p:sldId id="429" r:id="rId25"/>
    <p:sldId id="437" r:id="rId26"/>
    <p:sldId id="439" r:id="rId27"/>
    <p:sldId id="438" r:id="rId28"/>
    <p:sldId id="433" r:id="rId29"/>
    <p:sldId id="36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FE4"/>
    <a:srgbClr val="E6E6E6"/>
    <a:srgbClr val="FFFFD1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66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6F0F8-846E-4753-B424-7160939F3D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F0A836C-4D10-4472-B2AC-B88657D2CE0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>
              <a:effectLst/>
              <a:latin typeface="SassoonCRInfant" panose="02010503020300020003" pitchFamily="2" charset="0"/>
            </a:rPr>
            <a:t>Curriculum overview</a:t>
          </a:r>
          <a:endParaRPr lang="en-US" dirty="0">
            <a:latin typeface="Calibri"/>
          </a:endParaRPr>
        </a:p>
      </dgm:t>
    </dgm:pt>
    <dgm:pt modelId="{9B32F4CB-6A9D-4060-81C7-A6435D46B20E}" type="sibTrans" cxnId="{7DFA7E88-7853-4413-B295-F57FEEE26C31}">
      <dgm:prSet/>
      <dgm:spPr/>
      <dgm:t>
        <a:bodyPr/>
        <a:lstStyle/>
        <a:p>
          <a:endParaRPr lang="en-US"/>
        </a:p>
      </dgm:t>
    </dgm:pt>
    <dgm:pt modelId="{9465AE28-64AD-4576-A89F-5D1ACCBB73DF}" type="parTrans" cxnId="{7DFA7E88-7853-4413-B295-F57FEEE26C31}">
      <dgm:prSet/>
      <dgm:spPr/>
      <dgm:t>
        <a:bodyPr/>
        <a:lstStyle/>
        <a:p>
          <a:endParaRPr lang="en-US"/>
        </a:p>
      </dgm:t>
    </dgm:pt>
    <dgm:pt modelId="{825D2593-8781-4EEA-A314-50AAFF80E73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>
              <a:effectLst/>
              <a:latin typeface="SassoonCRInfant" panose="02010503020300020003" pitchFamily="2" charset="0"/>
            </a:rPr>
            <a:t>Important Day/dates</a:t>
          </a:r>
          <a:endParaRPr lang="en-GB" altLang="en-US" dirty="0">
            <a:effectLst/>
            <a:latin typeface="SassoonCRInfant" panose="02010503020300020003" pitchFamily="2" charset="0"/>
          </a:endParaRPr>
        </a:p>
      </dgm:t>
    </dgm:pt>
    <dgm:pt modelId="{D5461B58-E449-46F4-98A5-AC32DF9D8EA8}" type="parTrans" cxnId="{65434F8E-62A5-4274-8A73-1F09E3C2C6C5}">
      <dgm:prSet/>
      <dgm:spPr/>
      <dgm:t>
        <a:bodyPr/>
        <a:lstStyle/>
        <a:p>
          <a:endParaRPr lang="en-GB"/>
        </a:p>
      </dgm:t>
    </dgm:pt>
    <dgm:pt modelId="{A68BC713-52F8-401F-AF6B-379166CF5864}" type="sibTrans" cxnId="{65434F8E-62A5-4274-8A73-1F09E3C2C6C5}">
      <dgm:prSet/>
      <dgm:spPr/>
      <dgm:t>
        <a:bodyPr/>
        <a:lstStyle/>
        <a:p>
          <a:endParaRPr lang="en-GB"/>
        </a:p>
      </dgm:t>
    </dgm:pt>
    <dgm:pt modelId="{34BE4569-822F-48AF-8FBB-5573B2BF692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 dirty="0">
              <a:effectLst/>
              <a:latin typeface="SassoonCRInfant" panose="02010503020300020003" pitchFamily="2" charset="0"/>
            </a:rPr>
            <a:t>Spellings </a:t>
          </a:r>
        </a:p>
      </dgm:t>
    </dgm:pt>
    <dgm:pt modelId="{A3ED326A-536A-4C4B-8C3B-B692323014EB}" type="parTrans" cxnId="{1F41AE11-9371-449E-9770-9A844C5B5E02}">
      <dgm:prSet/>
      <dgm:spPr/>
      <dgm:t>
        <a:bodyPr/>
        <a:lstStyle/>
        <a:p>
          <a:endParaRPr lang="en-GB"/>
        </a:p>
      </dgm:t>
    </dgm:pt>
    <dgm:pt modelId="{2D7E4DC5-F8DA-43D6-BD98-7A9F1C29EA7D}" type="sibTrans" cxnId="{1F41AE11-9371-449E-9770-9A844C5B5E02}">
      <dgm:prSet/>
      <dgm:spPr/>
      <dgm:t>
        <a:bodyPr/>
        <a:lstStyle/>
        <a:p>
          <a:endParaRPr lang="en-GB"/>
        </a:p>
      </dgm:t>
    </dgm:pt>
    <dgm:pt modelId="{1F0247F0-5BD5-4546-8C9C-68D85D1F6CE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 dirty="0">
              <a:effectLst/>
              <a:latin typeface="SassoonCRInfant" panose="02010503020300020003" pitchFamily="2" charset="0"/>
            </a:rPr>
            <a:t>Reading at home</a:t>
          </a:r>
        </a:p>
      </dgm:t>
    </dgm:pt>
    <dgm:pt modelId="{DE670487-3927-4F09-AD5E-7986B295751B}" type="parTrans" cxnId="{601256C1-3785-49CF-B31F-26B294D0D5CD}">
      <dgm:prSet/>
      <dgm:spPr/>
      <dgm:t>
        <a:bodyPr/>
        <a:lstStyle/>
        <a:p>
          <a:endParaRPr lang="en-GB"/>
        </a:p>
      </dgm:t>
    </dgm:pt>
    <dgm:pt modelId="{CAF7EF59-6028-408E-B4E8-A21EE0650AC6}" type="sibTrans" cxnId="{601256C1-3785-49CF-B31F-26B294D0D5CD}">
      <dgm:prSet/>
      <dgm:spPr/>
      <dgm:t>
        <a:bodyPr/>
        <a:lstStyle/>
        <a:p>
          <a:endParaRPr lang="en-GB"/>
        </a:p>
      </dgm:t>
    </dgm:pt>
    <dgm:pt modelId="{B6D0EDD9-C7D4-47CA-A32F-46F138FB39F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 dirty="0">
              <a:effectLst/>
              <a:latin typeface="SassoonCRInfant" panose="02010503020300020003" pitchFamily="2" charset="0"/>
            </a:rPr>
            <a:t>Maths at home </a:t>
          </a:r>
        </a:p>
      </dgm:t>
    </dgm:pt>
    <dgm:pt modelId="{7E1F6B0B-203B-4E82-8D84-CFA523647F42}" type="parTrans" cxnId="{0F56F875-B43F-444E-A256-99A407AEDCB7}">
      <dgm:prSet/>
      <dgm:spPr/>
      <dgm:t>
        <a:bodyPr/>
        <a:lstStyle/>
        <a:p>
          <a:endParaRPr lang="en-GB"/>
        </a:p>
      </dgm:t>
    </dgm:pt>
    <dgm:pt modelId="{9803CBD5-2134-44C3-8A29-EA178C76EC41}" type="sibTrans" cxnId="{0F56F875-B43F-444E-A256-99A407AEDCB7}">
      <dgm:prSet/>
      <dgm:spPr/>
      <dgm:t>
        <a:bodyPr/>
        <a:lstStyle/>
        <a:p>
          <a:endParaRPr lang="en-GB"/>
        </a:p>
      </dgm:t>
    </dgm:pt>
    <dgm:pt modelId="{2BCEE52E-B51A-4C55-9A08-F8A31345B4E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altLang="en-US" dirty="0">
              <a:effectLst/>
              <a:latin typeface="SassoonCRInfant" panose="02010503020300020003" pitchFamily="2" charset="0"/>
            </a:rPr>
            <a:t>Expectations</a:t>
          </a:r>
        </a:p>
      </dgm:t>
    </dgm:pt>
    <dgm:pt modelId="{4BF906B7-C707-4778-90F1-051CAA8BC3E8}" type="sibTrans" cxnId="{B114E7C8-323F-459D-9915-9607BFFA85D0}">
      <dgm:prSet/>
      <dgm:spPr/>
      <dgm:t>
        <a:bodyPr/>
        <a:lstStyle/>
        <a:p>
          <a:endParaRPr lang="en-GB"/>
        </a:p>
      </dgm:t>
    </dgm:pt>
    <dgm:pt modelId="{5A23307B-FC7A-4D3D-A428-808B16C8459C}" type="parTrans" cxnId="{B114E7C8-323F-459D-9915-9607BFFA85D0}">
      <dgm:prSet/>
      <dgm:spPr/>
      <dgm:t>
        <a:bodyPr/>
        <a:lstStyle/>
        <a:p>
          <a:endParaRPr lang="en-GB"/>
        </a:p>
      </dgm:t>
    </dgm:pt>
    <dgm:pt modelId="{DED03FA2-9291-425B-B5E9-DD0645A45AA6}" type="pres">
      <dgm:prSet presAssocID="{DAD6F0F8-846E-4753-B424-7160939F3D86}" presName="root" presStyleCnt="0">
        <dgm:presLayoutVars>
          <dgm:dir/>
          <dgm:resizeHandles val="exact"/>
        </dgm:presLayoutVars>
      </dgm:prSet>
      <dgm:spPr/>
    </dgm:pt>
    <dgm:pt modelId="{BC9DC826-B37B-4F90-8162-FFD17E4E3735}" type="pres">
      <dgm:prSet presAssocID="{1F0A836C-4D10-4472-B2AC-B88657D2CE0A}" presName="compNode" presStyleCnt="0"/>
      <dgm:spPr/>
    </dgm:pt>
    <dgm:pt modelId="{B6B55EDA-926D-4967-A5E7-8A9123FCE9A2}" type="pres">
      <dgm:prSet presAssocID="{1F0A836C-4D10-4472-B2AC-B88657D2CE0A}" presName="bgRect" presStyleLbl="bgShp" presStyleIdx="0" presStyleCnt="6" custLinFactNeighborX="57030" custLinFactNeighborY="-6017"/>
      <dgm:spPr/>
    </dgm:pt>
    <dgm:pt modelId="{51EE7FAA-81FA-4971-BD0E-03C923FDF23A}" type="pres">
      <dgm:prSet presAssocID="{1F0A836C-4D10-4472-B2AC-B88657D2CE0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9C69B2A7-28E0-4730-9A8F-52FB427FF003}" type="pres">
      <dgm:prSet presAssocID="{1F0A836C-4D10-4472-B2AC-B88657D2CE0A}" presName="spaceRect" presStyleCnt="0"/>
      <dgm:spPr/>
    </dgm:pt>
    <dgm:pt modelId="{A7A44540-DCEE-483F-9393-C04273E95CA3}" type="pres">
      <dgm:prSet presAssocID="{1F0A836C-4D10-4472-B2AC-B88657D2CE0A}" presName="parTx" presStyleLbl="revTx" presStyleIdx="0" presStyleCnt="6">
        <dgm:presLayoutVars>
          <dgm:chMax val="0"/>
          <dgm:chPref val="0"/>
        </dgm:presLayoutVars>
      </dgm:prSet>
      <dgm:spPr/>
    </dgm:pt>
    <dgm:pt modelId="{6224445C-2B5D-4F79-AF9E-3AAEF6C77851}" type="pres">
      <dgm:prSet presAssocID="{9B32F4CB-6A9D-4060-81C7-A6435D46B20E}" presName="sibTrans" presStyleCnt="0"/>
      <dgm:spPr/>
    </dgm:pt>
    <dgm:pt modelId="{679275F4-BEA8-4227-852A-322E11BBD3BB}" type="pres">
      <dgm:prSet presAssocID="{825D2593-8781-4EEA-A314-50AAFF80E732}" presName="compNode" presStyleCnt="0"/>
      <dgm:spPr/>
    </dgm:pt>
    <dgm:pt modelId="{256B61B4-DEB7-4F0A-9E8A-D08B86838405}" type="pres">
      <dgm:prSet presAssocID="{825D2593-8781-4EEA-A314-50AAFF80E732}" presName="bgRect" presStyleLbl="bgShp" presStyleIdx="1" presStyleCnt="6"/>
      <dgm:spPr/>
    </dgm:pt>
    <dgm:pt modelId="{03C757BA-371C-4E54-935D-1F7128C52367}" type="pres">
      <dgm:prSet presAssocID="{825D2593-8781-4EEA-A314-50AAFF80E732}" presName="iconRect" presStyleLbl="node1" presStyleIdx="1" presStyleCnt="6"/>
      <dgm:spPr/>
    </dgm:pt>
    <dgm:pt modelId="{33C63C75-973A-4FA6-BF99-E52529ADEFDF}" type="pres">
      <dgm:prSet presAssocID="{825D2593-8781-4EEA-A314-50AAFF80E732}" presName="spaceRect" presStyleCnt="0"/>
      <dgm:spPr/>
    </dgm:pt>
    <dgm:pt modelId="{AD725AAF-BCAE-4130-8CB3-DCB7666D994C}" type="pres">
      <dgm:prSet presAssocID="{825D2593-8781-4EEA-A314-50AAFF80E732}" presName="parTx" presStyleLbl="revTx" presStyleIdx="1" presStyleCnt="6">
        <dgm:presLayoutVars>
          <dgm:chMax val="0"/>
          <dgm:chPref val="0"/>
        </dgm:presLayoutVars>
      </dgm:prSet>
      <dgm:spPr/>
    </dgm:pt>
    <dgm:pt modelId="{C11EC6A7-CD6C-4799-A401-1CBDD931ABBF}" type="pres">
      <dgm:prSet presAssocID="{A68BC713-52F8-401F-AF6B-379166CF5864}" presName="sibTrans" presStyleCnt="0"/>
      <dgm:spPr/>
    </dgm:pt>
    <dgm:pt modelId="{0576DF6E-39D4-40D9-B73B-DAC4FD9B8195}" type="pres">
      <dgm:prSet presAssocID="{34BE4569-822F-48AF-8FBB-5573B2BF692D}" presName="compNode" presStyleCnt="0"/>
      <dgm:spPr/>
    </dgm:pt>
    <dgm:pt modelId="{7AAA5604-71C6-43D9-926D-047C746A5D1E}" type="pres">
      <dgm:prSet presAssocID="{34BE4569-822F-48AF-8FBB-5573B2BF692D}" presName="bgRect" presStyleLbl="bgShp" presStyleIdx="2" presStyleCnt="6"/>
      <dgm:spPr/>
    </dgm:pt>
    <dgm:pt modelId="{ADA87F66-0A75-404F-AB3F-69A3DBC05E22}" type="pres">
      <dgm:prSet presAssocID="{34BE4569-822F-48AF-8FBB-5573B2BF692D}" presName="iconRect" presStyleLbl="node1" presStyleIdx="2" presStyleCnt="6"/>
      <dgm:spPr/>
    </dgm:pt>
    <dgm:pt modelId="{857ABBFF-6B8E-47DA-8A06-8C2420BE7814}" type="pres">
      <dgm:prSet presAssocID="{34BE4569-822F-48AF-8FBB-5573B2BF692D}" presName="spaceRect" presStyleCnt="0"/>
      <dgm:spPr/>
    </dgm:pt>
    <dgm:pt modelId="{26C2EB71-E714-49FB-B421-282D040A4DE6}" type="pres">
      <dgm:prSet presAssocID="{34BE4569-822F-48AF-8FBB-5573B2BF692D}" presName="parTx" presStyleLbl="revTx" presStyleIdx="2" presStyleCnt="6">
        <dgm:presLayoutVars>
          <dgm:chMax val="0"/>
          <dgm:chPref val="0"/>
        </dgm:presLayoutVars>
      </dgm:prSet>
      <dgm:spPr/>
    </dgm:pt>
    <dgm:pt modelId="{98127992-FF7C-4729-BB3F-37443DD3C387}" type="pres">
      <dgm:prSet presAssocID="{2D7E4DC5-F8DA-43D6-BD98-7A9F1C29EA7D}" presName="sibTrans" presStyleCnt="0"/>
      <dgm:spPr/>
    </dgm:pt>
    <dgm:pt modelId="{B105A899-0B48-4AA5-96E5-A2BE0BB7E4EE}" type="pres">
      <dgm:prSet presAssocID="{1F0247F0-5BD5-4546-8C9C-68D85D1F6CE8}" presName="compNode" presStyleCnt="0"/>
      <dgm:spPr/>
    </dgm:pt>
    <dgm:pt modelId="{19CE976F-B094-447C-A3D8-C6B08B756141}" type="pres">
      <dgm:prSet presAssocID="{1F0247F0-5BD5-4546-8C9C-68D85D1F6CE8}" presName="bgRect" presStyleLbl="bgShp" presStyleIdx="3" presStyleCnt="6"/>
      <dgm:spPr/>
    </dgm:pt>
    <dgm:pt modelId="{3BC47A62-0488-4775-8296-A31A24CFC63F}" type="pres">
      <dgm:prSet presAssocID="{1F0247F0-5BD5-4546-8C9C-68D85D1F6CE8}" presName="iconRect" presStyleLbl="node1" presStyleIdx="3" presStyleCnt="6"/>
      <dgm:spPr/>
    </dgm:pt>
    <dgm:pt modelId="{B40D40E7-6EA6-4434-8B3F-E715F762A7D6}" type="pres">
      <dgm:prSet presAssocID="{1F0247F0-5BD5-4546-8C9C-68D85D1F6CE8}" presName="spaceRect" presStyleCnt="0"/>
      <dgm:spPr/>
    </dgm:pt>
    <dgm:pt modelId="{5637B47F-3D35-48F4-AD9E-4DFCFF702B80}" type="pres">
      <dgm:prSet presAssocID="{1F0247F0-5BD5-4546-8C9C-68D85D1F6CE8}" presName="parTx" presStyleLbl="revTx" presStyleIdx="3" presStyleCnt="6">
        <dgm:presLayoutVars>
          <dgm:chMax val="0"/>
          <dgm:chPref val="0"/>
        </dgm:presLayoutVars>
      </dgm:prSet>
      <dgm:spPr/>
    </dgm:pt>
    <dgm:pt modelId="{A69E1CDE-BDA0-47B8-9A93-8FE5E5AD8565}" type="pres">
      <dgm:prSet presAssocID="{CAF7EF59-6028-408E-B4E8-A21EE0650AC6}" presName="sibTrans" presStyleCnt="0"/>
      <dgm:spPr/>
    </dgm:pt>
    <dgm:pt modelId="{E07D7681-25EC-40FD-AEE4-91F19B64A7D7}" type="pres">
      <dgm:prSet presAssocID="{B6D0EDD9-C7D4-47CA-A32F-46F138FB39F5}" presName="compNode" presStyleCnt="0"/>
      <dgm:spPr/>
    </dgm:pt>
    <dgm:pt modelId="{68C4E9F8-7E46-4293-BB09-C96385CE5221}" type="pres">
      <dgm:prSet presAssocID="{B6D0EDD9-C7D4-47CA-A32F-46F138FB39F5}" presName="bgRect" presStyleLbl="bgShp" presStyleIdx="4" presStyleCnt="6"/>
      <dgm:spPr/>
    </dgm:pt>
    <dgm:pt modelId="{01752E0B-DE99-4860-BD2D-2C602803F5B5}" type="pres">
      <dgm:prSet presAssocID="{B6D0EDD9-C7D4-47CA-A32F-46F138FB39F5}" presName="iconRect" presStyleLbl="node1" presStyleIdx="4" presStyleCnt="6"/>
      <dgm:spPr/>
    </dgm:pt>
    <dgm:pt modelId="{822517CC-6A35-40B6-AE7F-77024833E7BD}" type="pres">
      <dgm:prSet presAssocID="{B6D0EDD9-C7D4-47CA-A32F-46F138FB39F5}" presName="spaceRect" presStyleCnt="0"/>
      <dgm:spPr/>
    </dgm:pt>
    <dgm:pt modelId="{5F998C48-F1FB-40F0-B0C1-A869C3A736C8}" type="pres">
      <dgm:prSet presAssocID="{B6D0EDD9-C7D4-47CA-A32F-46F138FB39F5}" presName="parTx" presStyleLbl="revTx" presStyleIdx="4" presStyleCnt="6">
        <dgm:presLayoutVars>
          <dgm:chMax val="0"/>
          <dgm:chPref val="0"/>
        </dgm:presLayoutVars>
      </dgm:prSet>
      <dgm:spPr/>
    </dgm:pt>
    <dgm:pt modelId="{43C6E2F9-F116-46FA-AED7-B70EFDE288F6}" type="pres">
      <dgm:prSet presAssocID="{9803CBD5-2134-44C3-8A29-EA178C76EC41}" presName="sibTrans" presStyleCnt="0"/>
      <dgm:spPr/>
    </dgm:pt>
    <dgm:pt modelId="{84F425BA-BE5F-420E-A792-2D8000B0DC56}" type="pres">
      <dgm:prSet presAssocID="{2BCEE52E-B51A-4C55-9A08-F8A31345B4E9}" presName="compNode" presStyleCnt="0"/>
      <dgm:spPr/>
    </dgm:pt>
    <dgm:pt modelId="{A1C425A1-1FA6-434A-923B-052F0EA72D96}" type="pres">
      <dgm:prSet presAssocID="{2BCEE52E-B51A-4C55-9A08-F8A31345B4E9}" presName="bgRect" presStyleLbl="bgShp" presStyleIdx="5" presStyleCnt="6" custLinFactNeighborY="1575"/>
      <dgm:spPr/>
    </dgm:pt>
    <dgm:pt modelId="{07782ADE-9D2C-44D5-B40D-33E7E26F3C63}" type="pres">
      <dgm:prSet presAssocID="{2BCEE52E-B51A-4C55-9A08-F8A31345B4E9}" presName="iconRect" presStyleLbl="node1" presStyleIdx="5" presStyleCnt="6"/>
      <dgm:spPr/>
    </dgm:pt>
    <dgm:pt modelId="{B79CAF8A-1E69-471C-B999-EDC330C1B941}" type="pres">
      <dgm:prSet presAssocID="{2BCEE52E-B51A-4C55-9A08-F8A31345B4E9}" presName="spaceRect" presStyleCnt="0"/>
      <dgm:spPr/>
    </dgm:pt>
    <dgm:pt modelId="{20087B01-C788-4478-AE71-ABA314927EC5}" type="pres">
      <dgm:prSet presAssocID="{2BCEE52E-B51A-4C55-9A08-F8A31345B4E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E7B5207-250A-422A-A241-47577545D21C}" type="presOf" srcId="{B6D0EDD9-C7D4-47CA-A32F-46F138FB39F5}" destId="{5F998C48-F1FB-40F0-B0C1-A869C3A736C8}" srcOrd="0" destOrd="0" presId="urn:microsoft.com/office/officeart/2018/2/layout/IconVerticalSolidList"/>
    <dgm:cxn modelId="{1F41AE11-9371-449E-9770-9A844C5B5E02}" srcId="{DAD6F0F8-846E-4753-B424-7160939F3D86}" destId="{34BE4569-822F-48AF-8FBB-5573B2BF692D}" srcOrd="2" destOrd="0" parTransId="{A3ED326A-536A-4C4B-8C3B-B692323014EB}" sibTransId="{2D7E4DC5-F8DA-43D6-BD98-7A9F1C29EA7D}"/>
    <dgm:cxn modelId="{4A7DDF2D-3610-4BF0-976D-566394D00B80}" type="presOf" srcId="{1F0247F0-5BD5-4546-8C9C-68D85D1F6CE8}" destId="{5637B47F-3D35-48F4-AD9E-4DFCFF702B80}" srcOrd="0" destOrd="0" presId="urn:microsoft.com/office/officeart/2018/2/layout/IconVerticalSolidList"/>
    <dgm:cxn modelId="{0F56F875-B43F-444E-A256-99A407AEDCB7}" srcId="{DAD6F0F8-846E-4753-B424-7160939F3D86}" destId="{B6D0EDD9-C7D4-47CA-A32F-46F138FB39F5}" srcOrd="4" destOrd="0" parTransId="{7E1F6B0B-203B-4E82-8D84-CFA523647F42}" sibTransId="{9803CBD5-2134-44C3-8A29-EA178C76EC41}"/>
    <dgm:cxn modelId="{CD1D3D5A-198E-4D79-B655-78CE52A62245}" type="presOf" srcId="{DAD6F0F8-846E-4753-B424-7160939F3D86}" destId="{DED03FA2-9291-425B-B5E9-DD0645A45AA6}" srcOrd="0" destOrd="0" presId="urn:microsoft.com/office/officeart/2018/2/layout/IconVerticalSolidList"/>
    <dgm:cxn modelId="{A822E05A-B014-468C-88A2-D9FF274F0BBD}" type="presOf" srcId="{34BE4569-822F-48AF-8FBB-5573B2BF692D}" destId="{26C2EB71-E714-49FB-B421-282D040A4DE6}" srcOrd="0" destOrd="0" presId="urn:microsoft.com/office/officeart/2018/2/layout/IconVerticalSolidList"/>
    <dgm:cxn modelId="{7DFA7E88-7853-4413-B295-F57FEEE26C31}" srcId="{DAD6F0F8-846E-4753-B424-7160939F3D86}" destId="{1F0A836C-4D10-4472-B2AC-B88657D2CE0A}" srcOrd="0" destOrd="0" parTransId="{9465AE28-64AD-4576-A89F-5D1ACCBB73DF}" sibTransId="{9B32F4CB-6A9D-4060-81C7-A6435D46B20E}"/>
    <dgm:cxn modelId="{65434F8E-62A5-4274-8A73-1F09E3C2C6C5}" srcId="{DAD6F0F8-846E-4753-B424-7160939F3D86}" destId="{825D2593-8781-4EEA-A314-50AAFF80E732}" srcOrd="1" destOrd="0" parTransId="{D5461B58-E449-46F4-98A5-AC32DF9D8EA8}" sibTransId="{A68BC713-52F8-401F-AF6B-379166CF5864}"/>
    <dgm:cxn modelId="{00F4D99E-13A8-4DF2-9640-BAE59BAFF2E3}" type="presOf" srcId="{2BCEE52E-B51A-4C55-9A08-F8A31345B4E9}" destId="{20087B01-C788-4478-AE71-ABA314927EC5}" srcOrd="0" destOrd="0" presId="urn:microsoft.com/office/officeart/2018/2/layout/IconVerticalSolidList"/>
    <dgm:cxn modelId="{601256C1-3785-49CF-B31F-26B294D0D5CD}" srcId="{DAD6F0F8-846E-4753-B424-7160939F3D86}" destId="{1F0247F0-5BD5-4546-8C9C-68D85D1F6CE8}" srcOrd="3" destOrd="0" parTransId="{DE670487-3927-4F09-AD5E-7986B295751B}" sibTransId="{CAF7EF59-6028-408E-B4E8-A21EE0650AC6}"/>
    <dgm:cxn modelId="{B114E7C8-323F-459D-9915-9607BFFA85D0}" srcId="{DAD6F0F8-846E-4753-B424-7160939F3D86}" destId="{2BCEE52E-B51A-4C55-9A08-F8A31345B4E9}" srcOrd="5" destOrd="0" parTransId="{5A23307B-FC7A-4D3D-A428-808B16C8459C}" sibTransId="{4BF906B7-C707-4778-90F1-051CAA8BC3E8}"/>
    <dgm:cxn modelId="{50622FD5-2D4E-4136-A551-FF36F64BDCBC}" type="presOf" srcId="{1F0A836C-4D10-4472-B2AC-B88657D2CE0A}" destId="{A7A44540-DCEE-483F-9393-C04273E95CA3}" srcOrd="0" destOrd="0" presId="urn:microsoft.com/office/officeart/2018/2/layout/IconVerticalSolidList"/>
    <dgm:cxn modelId="{171FBED6-5DAB-4902-8ECE-64F721127A24}" type="presOf" srcId="{825D2593-8781-4EEA-A314-50AAFF80E732}" destId="{AD725AAF-BCAE-4130-8CB3-DCB7666D994C}" srcOrd="0" destOrd="0" presId="urn:microsoft.com/office/officeart/2018/2/layout/IconVerticalSolidList"/>
    <dgm:cxn modelId="{9AC1AF9B-5B6D-495D-B057-11DEDDE35A5D}" type="presParOf" srcId="{DED03FA2-9291-425B-B5E9-DD0645A45AA6}" destId="{BC9DC826-B37B-4F90-8162-FFD17E4E3735}" srcOrd="0" destOrd="0" presId="urn:microsoft.com/office/officeart/2018/2/layout/IconVerticalSolidList"/>
    <dgm:cxn modelId="{33FDC0E3-31C0-4C36-8B82-C82E8D2FB527}" type="presParOf" srcId="{BC9DC826-B37B-4F90-8162-FFD17E4E3735}" destId="{B6B55EDA-926D-4967-A5E7-8A9123FCE9A2}" srcOrd="0" destOrd="0" presId="urn:microsoft.com/office/officeart/2018/2/layout/IconVerticalSolidList"/>
    <dgm:cxn modelId="{EF42E0DE-2EDD-4D61-A0E4-70550FD097CF}" type="presParOf" srcId="{BC9DC826-B37B-4F90-8162-FFD17E4E3735}" destId="{51EE7FAA-81FA-4971-BD0E-03C923FDF23A}" srcOrd="1" destOrd="0" presId="urn:microsoft.com/office/officeart/2018/2/layout/IconVerticalSolidList"/>
    <dgm:cxn modelId="{BEC55C3C-BCE9-4A87-A17B-B315B108E926}" type="presParOf" srcId="{BC9DC826-B37B-4F90-8162-FFD17E4E3735}" destId="{9C69B2A7-28E0-4730-9A8F-52FB427FF003}" srcOrd="2" destOrd="0" presId="urn:microsoft.com/office/officeart/2018/2/layout/IconVerticalSolidList"/>
    <dgm:cxn modelId="{70D6FE01-BE2E-4923-80DD-6F1E301DC319}" type="presParOf" srcId="{BC9DC826-B37B-4F90-8162-FFD17E4E3735}" destId="{A7A44540-DCEE-483F-9393-C04273E95CA3}" srcOrd="3" destOrd="0" presId="urn:microsoft.com/office/officeart/2018/2/layout/IconVerticalSolidList"/>
    <dgm:cxn modelId="{6EA96588-A86E-4FAF-B29C-0B89FA5C92D6}" type="presParOf" srcId="{DED03FA2-9291-425B-B5E9-DD0645A45AA6}" destId="{6224445C-2B5D-4F79-AF9E-3AAEF6C77851}" srcOrd="1" destOrd="0" presId="urn:microsoft.com/office/officeart/2018/2/layout/IconVerticalSolidList"/>
    <dgm:cxn modelId="{213B1771-212C-4AEC-BC5F-4444EF6A408D}" type="presParOf" srcId="{DED03FA2-9291-425B-B5E9-DD0645A45AA6}" destId="{679275F4-BEA8-4227-852A-322E11BBD3BB}" srcOrd="2" destOrd="0" presId="urn:microsoft.com/office/officeart/2018/2/layout/IconVerticalSolidList"/>
    <dgm:cxn modelId="{881D29A0-4714-4AE4-9FB8-AAC20C570BF7}" type="presParOf" srcId="{679275F4-BEA8-4227-852A-322E11BBD3BB}" destId="{256B61B4-DEB7-4F0A-9E8A-D08B86838405}" srcOrd="0" destOrd="0" presId="urn:microsoft.com/office/officeart/2018/2/layout/IconVerticalSolidList"/>
    <dgm:cxn modelId="{31CC53A0-9FCE-46CD-A8DB-E34A0A6799E4}" type="presParOf" srcId="{679275F4-BEA8-4227-852A-322E11BBD3BB}" destId="{03C757BA-371C-4E54-935D-1F7128C52367}" srcOrd="1" destOrd="0" presId="urn:microsoft.com/office/officeart/2018/2/layout/IconVerticalSolidList"/>
    <dgm:cxn modelId="{D36145D1-0184-4DBC-9DB8-A1EB8BAD9D42}" type="presParOf" srcId="{679275F4-BEA8-4227-852A-322E11BBD3BB}" destId="{33C63C75-973A-4FA6-BF99-E52529ADEFDF}" srcOrd="2" destOrd="0" presId="urn:microsoft.com/office/officeart/2018/2/layout/IconVerticalSolidList"/>
    <dgm:cxn modelId="{BAC43B5F-76BA-407D-9DC9-DDF7D593C017}" type="presParOf" srcId="{679275F4-BEA8-4227-852A-322E11BBD3BB}" destId="{AD725AAF-BCAE-4130-8CB3-DCB7666D994C}" srcOrd="3" destOrd="0" presId="urn:microsoft.com/office/officeart/2018/2/layout/IconVerticalSolidList"/>
    <dgm:cxn modelId="{AAA8F683-9754-42BB-9765-8F8E4BB0610D}" type="presParOf" srcId="{DED03FA2-9291-425B-B5E9-DD0645A45AA6}" destId="{C11EC6A7-CD6C-4799-A401-1CBDD931ABBF}" srcOrd="3" destOrd="0" presId="urn:microsoft.com/office/officeart/2018/2/layout/IconVerticalSolidList"/>
    <dgm:cxn modelId="{FA181224-B812-4F56-87D4-696FAEFC1EAC}" type="presParOf" srcId="{DED03FA2-9291-425B-B5E9-DD0645A45AA6}" destId="{0576DF6E-39D4-40D9-B73B-DAC4FD9B8195}" srcOrd="4" destOrd="0" presId="urn:microsoft.com/office/officeart/2018/2/layout/IconVerticalSolidList"/>
    <dgm:cxn modelId="{83E35E68-268F-412E-B531-6046DE8EC017}" type="presParOf" srcId="{0576DF6E-39D4-40D9-B73B-DAC4FD9B8195}" destId="{7AAA5604-71C6-43D9-926D-047C746A5D1E}" srcOrd="0" destOrd="0" presId="urn:microsoft.com/office/officeart/2018/2/layout/IconVerticalSolidList"/>
    <dgm:cxn modelId="{3029B671-7ECF-4B52-B9C2-E59E90A54F59}" type="presParOf" srcId="{0576DF6E-39D4-40D9-B73B-DAC4FD9B8195}" destId="{ADA87F66-0A75-404F-AB3F-69A3DBC05E22}" srcOrd="1" destOrd="0" presId="urn:microsoft.com/office/officeart/2018/2/layout/IconVerticalSolidList"/>
    <dgm:cxn modelId="{FCFDB7A0-5219-4FDD-82BD-5E2E85BAAEC3}" type="presParOf" srcId="{0576DF6E-39D4-40D9-B73B-DAC4FD9B8195}" destId="{857ABBFF-6B8E-47DA-8A06-8C2420BE7814}" srcOrd="2" destOrd="0" presId="urn:microsoft.com/office/officeart/2018/2/layout/IconVerticalSolidList"/>
    <dgm:cxn modelId="{C60C61E6-D3F5-47BA-930E-0E4555692E7B}" type="presParOf" srcId="{0576DF6E-39D4-40D9-B73B-DAC4FD9B8195}" destId="{26C2EB71-E714-49FB-B421-282D040A4DE6}" srcOrd="3" destOrd="0" presId="urn:microsoft.com/office/officeart/2018/2/layout/IconVerticalSolidList"/>
    <dgm:cxn modelId="{DA1996E1-D4E8-4CD1-8FFD-49A3439C1BA5}" type="presParOf" srcId="{DED03FA2-9291-425B-B5E9-DD0645A45AA6}" destId="{98127992-FF7C-4729-BB3F-37443DD3C387}" srcOrd="5" destOrd="0" presId="urn:microsoft.com/office/officeart/2018/2/layout/IconVerticalSolidList"/>
    <dgm:cxn modelId="{AF09D35F-378B-41EF-8FF2-9877D5C29154}" type="presParOf" srcId="{DED03FA2-9291-425B-B5E9-DD0645A45AA6}" destId="{B105A899-0B48-4AA5-96E5-A2BE0BB7E4EE}" srcOrd="6" destOrd="0" presId="urn:microsoft.com/office/officeart/2018/2/layout/IconVerticalSolidList"/>
    <dgm:cxn modelId="{4C98F958-884C-43E6-86E2-08743B999879}" type="presParOf" srcId="{B105A899-0B48-4AA5-96E5-A2BE0BB7E4EE}" destId="{19CE976F-B094-447C-A3D8-C6B08B756141}" srcOrd="0" destOrd="0" presId="urn:microsoft.com/office/officeart/2018/2/layout/IconVerticalSolidList"/>
    <dgm:cxn modelId="{028E68C4-A0CA-4843-952D-3BFFA6A9A903}" type="presParOf" srcId="{B105A899-0B48-4AA5-96E5-A2BE0BB7E4EE}" destId="{3BC47A62-0488-4775-8296-A31A24CFC63F}" srcOrd="1" destOrd="0" presId="urn:microsoft.com/office/officeart/2018/2/layout/IconVerticalSolidList"/>
    <dgm:cxn modelId="{834AC290-CA05-41F3-ACAC-B7E10E1D5FB1}" type="presParOf" srcId="{B105A899-0B48-4AA5-96E5-A2BE0BB7E4EE}" destId="{B40D40E7-6EA6-4434-8B3F-E715F762A7D6}" srcOrd="2" destOrd="0" presId="urn:microsoft.com/office/officeart/2018/2/layout/IconVerticalSolidList"/>
    <dgm:cxn modelId="{B37605AB-7270-410F-909E-173B384A2754}" type="presParOf" srcId="{B105A899-0B48-4AA5-96E5-A2BE0BB7E4EE}" destId="{5637B47F-3D35-48F4-AD9E-4DFCFF702B80}" srcOrd="3" destOrd="0" presId="urn:microsoft.com/office/officeart/2018/2/layout/IconVerticalSolidList"/>
    <dgm:cxn modelId="{DE9189AF-F146-46C8-982D-C698498A7344}" type="presParOf" srcId="{DED03FA2-9291-425B-B5E9-DD0645A45AA6}" destId="{A69E1CDE-BDA0-47B8-9A93-8FE5E5AD8565}" srcOrd="7" destOrd="0" presId="urn:microsoft.com/office/officeart/2018/2/layout/IconVerticalSolidList"/>
    <dgm:cxn modelId="{B8F0F7F8-D4C2-4302-A416-FBF58E46CC80}" type="presParOf" srcId="{DED03FA2-9291-425B-B5E9-DD0645A45AA6}" destId="{E07D7681-25EC-40FD-AEE4-91F19B64A7D7}" srcOrd="8" destOrd="0" presId="urn:microsoft.com/office/officeart/2018/2/layout/IconVerticalSolidList"/>
    <dgm:cxn modelId="{EC22B9CA-2856-427B-BBC8-452D0CBAB10F}" type="presParOf" srcId="{E07D7681-25EC-40FD-AEE4-91F19B64A7D7}" destId="{68C4E9F8-7E46-4293-BB09-C96385CE5221}" srcOrd="0" destOrd="0" presId="urn:microsoft.com/office/officeart/2018/2/layout/IconVerticalSolidList"/>
    <dgm:cxn modelId="{48AD8B50-471B-412F-9110-37A32B6A9C94}" type="presParOf" srcId="{E07D7681-25EC-40FD-AEE4-91F19B64A7D7}" destId="{01752E0B-DE99-4860-BD2D-2C602803F5B5}" srcOrd="1" destOrd="0" presId="urn:microsoft.com/office/officeart/2018/2/layout/IconVerticalSolidList"/>
    <dgm:cxn modelId="{DA651BED-D19B-4CC1-96F7-F2E9ADDBEAEC}" type="presParOf" srcId="{E07D7681-25EC-40FD-AEE4-91F19B64A7D7}" destId="{822517CC-6A35-40B6-AE7F-77024833E7BD}" srcOrd="2" destOrd="0" presId="urn:microsoft.com/office/officeart/2018/2/layout/IconVerticalSolidList"/>
    <dgm:cxn modelId="{568E766F-CAD8-4798-BCB0-10EEDC14F0B3}" type="presParOf" srcId="{E07D7681-25EC-40FD-AEE4-91F19B64A7D7}" destId="{5F998C48-F1FB-40F0-B0C1-A869C3A736C8}" srcOrd="3" destOrd="0" presId="urn:microsoft.com/office/officeart/2018/2/layout/IconVerticalSolidList"/>
    <dgm:cxn modelId="{6A4DC3F7-3D31-43A0-AD7F-D7219C00171B}" type="presParOf" srcId="{DED03FA2-9291-425B-B5E9-DD0645A45AA6}" destId="{43C6E2F9-F116-46FA-AED7-B70EFDE288F6}" srcOrd="9" destOrd="0" presId="urn:microsoft.com/office/officeart/2018/2/layout/IconVerticalSolidList"/>
    <dgm:cxn modelId="{8BBE2591-81FD-4A2F-A3CC-71DBB0892CC7}" type="presParOf" srcId="{DED03FA2-9291-425B-B5E9-DD0645A45AA6}" destId="{84F425BA-BE5F-420E-A792-2D8000B0DC56}" srcOrd="10" destOrd="0" presId="urn:microsoft.com/office/officeart/2018/2/layout/IconVerticalSolidList"/>
    <dgm:cxn modelId="{5BCD961F-3596-42F7-812E-95FA0003B6DA}" type="presParOf" srcId="{84F425BA-BE5F-420E-A792-2D8000B0DC56}" destId="{A1C425A1-1FA6-434A-923B-052F0EA72D96}" srcOrd="0" destOrd="0" presId="urn:microsoft.com/office/officeart/2018/2/layout/IconVerticalSolidList"/>
    <dgm:cxn modelId="{DEB9D192-E8F7-48F2-B050-D4A235D7DB85}" type="presParOf" srcId="{84F425BA-BE5F-420E-A792-2D8000B0DC56}" destId="{07782ADE-9D2C-44D5-B40D-33E7E26F3C63}" srcOrd="1" destOrd="0" presId="urn:microsoft.com/office/officeart/2018/2/layout/IconVerticalSolidList"/>
    <dgm:cxn modelId="{D228C27C-8C29-474D-9888-CFF4391865C6}" type="presParOf" srcId="{84F425BA-BE5F-420E-A792-2D8000B0DC56}" destId="{B79CAF8A-1E69-471C-B999-EDC330C1B941}" srcOrd="2" destOrd="0" presId="urn:microsoft.com/office/officeart/2018/2/layout/IconVerticalSolidList"/>
    <dgm:cxn modelId="{B1C112B6-716C-4FA5-A762-F8A846FF37F3}" type="presParOf" srcId="{84F425BA-BE5F-420E-A792-2D8000B0DC56}" destId="{20087B01-C788-4478-AE71-ABA314927E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55EDA-926D-4967-A5E7-8A9123FCE9A2}">
      <dsp:nvSpPr>
        <dsp:cNvPr id="0" name=""/>
        <dsp:cNvSpPr/>
      </dsp:nvSpPr>
      <dsp:spPr>
        <a:xfrm>
          <a:off x="0" y="0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EE7FAA-81FA-4971-BD0E-03C923FDF23A}">
      <dsp:nvSpPr>
        <dsp:cNvPr id="0" name=""/>
        <dsp:cNvSpPr/>
      </dsp:nvSpPr>
      <dsp:spPr>
        <a:xfrm>
          <a:off x="272942" y="205132"/>
          <a:ext cx="496258" cy="4962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44540-DCEE-483F-9393-C04273E95CA3}">
      <dsp:nvSpPr>
        <dsp:cNvPr id="0" name=""/>
        <dsp:cNvSpPr/>
      </dsp:nvSpPr>
      <dsp:spPr>
        <a:xfrm>
          <a:off x="1042143" y="2117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>
              <a:effectLst/>
              <a:latin typeface="SassoonCRInfant" panose="02010503020300020003" pitchFamily="2" charset="0"/>
            </a:rPr>
            <a:t>Curriculum overview</a:t>
          </a:r>
          <a:endParaRPr lang="en-US" sz="1900" kern="1200" dirty="0">
            <a:latin typeface="Calibri"/>
          </a:endParaRPr>
        </a:p>
      </dsp:txBody>
      <dsp:txXfrm>
        <a:off x="1042143" y="2117"/>
        <a:ext cx="3813575" cy="902288"/>
      </dsp:txXfrm>
    </dsp:sp>
    <dsp:sp modelId="{256B61B4-DEB7-4F0A-9E8A-D08B86838405}">
      <dsp:nvSpPr>
        <dsp:cNvPr id="0" name=""/>
        <dsp:cNvSpPr/>
      </dsp:nvSpPr>
      <dsp:spPr>
        <a:xfrm>
          <a:off x="0" y="1129978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757BA-371C-4E54-935D-1F7128C52367}">
      <dsp:nvSpPr>
        <dsp:cNvPr id="0" name=""/>
        <dsp:cNvSpPr/>
      </dsp:nvSpPr>
      <dsp:spPr>
        <a:xfrm>
          <a:off x="272942" y="1332993"/>
          <a:ext cx="496258" cy="4962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725AAF-BCAE-4130-8CB3-DCB7666D994C}">
      <dsp:nvSpPr>
        <dsp:cNvPr id="0" name=""/>
        <dsp:cNvSpPr/>
      </dsp:nvSpPr>
      <dsp:spPr>
        <a:xfrm>
          <a:off x="1042143" y="1129978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>
              <a:effectLst/>
              <a:latin typeface="SassoonCRInfant" panose="02010503020300020003" pitchFamily="2" charset="0"/>
            </a:rPr>
            <a:t>Important Day/dates</a:t>
          </a:r>
          <a:endParaRPr lang="en-GB" altLang="en-US" sz="1900" kern="1200" dirty="0">
            <a:effectLst/>
            <a:latin typeface="SassoonCRInfant" panose="02010503020300020003" pitchFamily="2" charset="0"/>
          </a:endParaRPr>
        </a:p>
      </dsp:txBody>
      <dsp:txXfrm>
        <a:off x="1042143" y="1129978"/>
        <a:ext cx="3813575" cy="902288"/>
      </dsp:txXfrm>
    </dsp:sp>
    <dsp:sp modelId="{7AAA5604-71C6-43D9-926D-047C746A5D1E}">
      <dsp:nvSpPr>
        <dsp:cNvPr id="0" name=""/>
        <dsp:cNvSpPr/>
      </dsp:nvSpPr>
      <dsp:spPr>
        <a:xfrm>
          <a:off x="0" y="2257839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87F66-0A75-404F-AB3F-69A3DBC05E22}">
      <dsp:nvSpPr>
        <dsp:cNvPr id="0" name=""/>
        <dsp:cNvSpPr/>
      </dsp:nvSpPr>
      <dsp:spPr>
        <a:xfrm>
          <a:off x="272942" y="2460854"/>
          <a:ext cx="496258" cy="4962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2EB71-E714-49FB-B421-282D040A4DE6}">
      <dsp:nvSpPr>
        <dsp:cNvPr id="0" name=""/>
        <dsp:cNvSpPr/>
      </dsp:nvSpPr>
      <dsp:spPr>
        <a:xfrm>
          <a:off x="1042143" y="2257839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 dirty="0">
              <a:effectLst/>
              <a:latin typeface="SassoonCRInfant" panose="02010503020300020003" pitchFamily="2" charset="0"/>
            </a:rPr>
            <a:t>Spellings </a:t>
          </a:r>
        </a:p>
      </dsp:txBody>
      <dsp:txXfrm>
        <a:off x="1042143" y="2257839"/>
        <a:ext cx="3813575" cy="902288"/>
      </dsp:txXfrm>
    </dsp:sp>
    <dsp:sp modelId="{19CE976F-B094-447C-A3D8-C6B08B756141}">
      <dsp:nvSpPr>
        <dsp:cNvPr id="0" name=""/>
        <dsp:cNvSpPr/>
      </dsp:nvSpPr>
      <dsp:spPr>
        <a:xfrm>
          <a:off x="0" y="3385700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C47A62-0488-4775-8296-A31A24CFC63F}">
      <dsp:nvSpPr>
        <dsp:cNvPr id="0" name=""/>
        <dsp:cNvSpPr/>
      </dsp:nvSpPr>
      <dsp:spPr>
        <a:xfrm>
          <a:off x="272942" y="3588715"/>
          <a:ext cx="496258" cy="4962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37B47F-3D35-48F4-AD9E-4DFCFF702B80}">
      <dsp:nvSpPr>
        <dsp:cNvPr id="0" name=""/>
        <dsp:cNvSpPr/>
      </dsp:nvSpPr>
      <dsp:spPr>
        <a:xfrm>
          <a:off x="1042143" y="3385700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 dirty="0">
              <a:effectLst/>
              <a:latin typeface="SassoonCRInfant" panose="02010503020300020003" pitchFamily="2" charset="0"/>
            </a:rPr>
            <a:t>Reading at home</a:t>
          </a:r>
        </a:p>
      </dsp:txBody>
      <dsp:txXfrm>
        <a:off x="1042143" y="3385700"/>
        <a:ext cx="3813575" cy="902288"/>
      </dsp:txXfrm>
    </dsp:sp>
    <dsp:sp modelId="{68C4E9F8-7E46-4293-BB09-C96385CE5221}">
      <dsp:nvSpPr>
        <dsp:cNvPr id="0" name=""/>
        <dsp:cNvSpPr/>
      </dsp:nvSpPr>
      <dsp:spPr>
        <a:xfrm>
          <a:off x="0" y="4513560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52E0B-DE99-4860-BD2D-2C602803F5B5}">
      <dsp:nvSpPr>
        <dsp:cNvPr id="0" name=""/>
        <dsp:cNvSpPr/>
      </dsp:nvSpPr>
      <dsp:spPr>
        <a:xfrm>
          <a:off x="272942" y="4716575"/>
          <a:ext cx="496258" cy="4962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98C48-F1FB-40F0-B0C1-A869C3A736C8}">
      <dsp:nvSpPr>
        <dsp:cNvPr id="0" name=""/>
        <dsp:cNvSpPr/>
      </dsp:nvSpPr>
      <dsp:spPr>
        <a:xfrm>
          <a:off x="1042143" y="4513560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 dirty="0">
              <a:effectLst/>
              <a:latin typeface="SassoonCRInfant" panose="02010503020300020003" pitchFamily="2" charset="0"/>
            </a:rPr>
            <a:t>Maths at home </a:t>
          </a:r>
        </a:p>
      </dsp:txBody>
      <dsp:txXfrm>
        <a:off x="1042143" y="4513560"/>
        <a:ext cx="3813575" cy="902288"/>
      </dsp:txXfrm>
    </dsp:sp>
    <dsp:sp modelId="{A1C425A1-1FA6-434A-923B-052F0EA72D96}">
      <dsp:nvSpPr>
        <dsp:cNvPr id="0" name=""/>
        <dsp:cNvSpPr/>
      </dsp:nvSpPr>
      <dsp:spPr>
        <a:xfrm>
          <a:off x="0" y="5643539"/>
          <a:ext cx="4855718" cy="9022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82ADE-9D2C-44D5-B40D-33E7E26F3C63}">
      <dsp:nvSpPr>
        <dsp:cNvPr id="0" name=""/>
        <dsp:cNvSpPr/>
      </dsp:nvSpPr>
      <dsp:spPr>
        <a:xfrm>
          <a:off x="272942" y="5844436"/>
          <a:ext cx="496258" cy="4962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87B01-C788-4478-AE71-ABA314927EC5}">
      <dsp:nvSpPr>
        <dsp:cNvPr id="0" name=""/>
        <dsp:cNvSpPr/>
      </dsp:nvSpPr>
      <dsp:spPr>
        <a:xfrm>
          <a:off x="1042143" y="5641421"/>
          <a:ext cx="3813575" cy="90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492" tIns="95492" rIns="95492" bIns="9549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900" kern="1200" dirty="0">
              <a:effectLst/>
              <a:latin typeface="SassoonCRInfant" panose="02010503020300020003" pitchFamily="2" charset="0"/>
            </a:rPr>
            <a:t>Expectations</a:t>
          </a:r>
        </a:p>
      </dsp:txBody>
      <dsp:txXfrm>
        <a:off x="1042143" y="5641421"/>
        <a:ext cx="3813575" cy="90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C613D-3050-489B-8861-6BF95EE49CB5}" type="datetimeFigureOut"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2BC06-A4CF-4671-9BCF-23FF5FEB0F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9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8C716-C3EA-713B-EB27-0E4930DDE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99140-A70D-B726-E831-DE9304A25C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4B4A8-48F8-EDC9-D3A2-F1BA1DF86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importance of communication. Encourage staff to email or visit your office. Mention that Sarah managed things differently, but you prefer structure to stay organised.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CEDE2-60C8-5348-B980-ABE0AFC6A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6333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22467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1727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FD214-208A-A858-21F8-6AEE31665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03CD4-139D-8CE0-CB4F-6128D9AA2E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30E6C-DE11-AFEA-1A8F-D6301289B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Briefly share vision: enhance teaching and learning, foster a positive school culture, support staff wellbeing, and encourage professional development.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F1300-E062-48E0-B988-F00A7D966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85392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03341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37303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58548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9127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32527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42183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37173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46599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8110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68679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76457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80492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69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06257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3696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kipling.brighton-hove.sch.uk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yardkiplingprimary.co.uk/assets/Documents/Attachments/School-Uniform-Code-2024-v3.pdf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7257560" y="0"/>
            <a:ext cx="1886211" cy="2174333"/>
            <a:chOff x="-305" y="-4155"/>
            <a:chExt cx="2514948" cy="217433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228" y="4322879"/>
            <a:ext cx="2533818" cy="2535121"/>
            <a:chOff x="-305" y="-1"/>
            <a:chExt cx="3832880" cy="287613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18A7D963-6FD3-A2C6-77A8-06E3EDC57576}"/>
              </a:ext>
            </a:extLst>
          </p:cNvPr>
          <p:cNvSpPr txBox="1">
            <a:spLocks/>
          </p:cNvSpPr>
          <p:nvPr/>
        </p:nvSpPr>
        <p:spPr>
          <a:xfrm>
            <a:off x="681699" y="2199071"/>
            <a:ext cx="8173544" cy="1086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Aptos" panose="020B0004020202020204" pitchFamily="34" charset="0"/>
              </a:rPr>
              <a:t>Year 6 Classroom Connect (Autumn term) 2026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89DDDA-B6D0-06C3-18E5-321A31A64649}"/>
              </a:ext>
            </a:extLst>
          </p:cNvPr>
          <p:cNvSpPr txBox="1">
            <a:spLocks/>
          </p:cNvSpPr>
          <p:nvPr/>
        </p:nvSpPr>
        <p:spPr>
          <a:xfrm>
            <a:off x="1648650" y="4034970"/>
            <a:ext cx="6746664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Aptos" panose="020B0004020202020204" pitchFamily="34" charset="0"/>
              </a:rPr>
              <a:t>Mr Wynne &amp; Mr Campbell 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ptos" panose="020B0004020202020204" pitchFamily="34" charset="0"/>
              </a:rPr>
              <a:t>Morning support: Woolven &amp; Miss Farrow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ptos" panose="020B0004020202020204" pitchFamily="34" charset="0"/>
              </a:rPr>
              <a:t>Afternoon reading support: Mrs Borg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83821B-F3E0-23D1-A851-C416E4E57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96589" cy="1609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288D9-24E0-82AE-49B3-C7F22FA88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0A04D3-B882-7596-6002-EE0E62969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2FC16C7-5C59-2E97-2DBE-D6500696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F4213654-8F80-1DA5-A2D5-2F5817924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557D5E-6B1B-9892-994C-E603AABA2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5375C9-9006-B032-479A-11EE08589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967F6CFC-650A-1943-642A-C0843446E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B12DD77-B4F9-0E67-FD89-84EDAB792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E5C3A6BC-569B-8A02-A89D-744878D9D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BF976DC-BD0D-3A4E-766E-F078DBB776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ECE513C-2926-9204-A5E9-0C57C95FEF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499020D-2C24-E3C5-D386-58CBA171B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3988877-2E72-574E-09D5-3F6D268A3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981C9E-CDD4-3C9B-E5EA-28AE0811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6360F8-4193-7C72-4CAE-E20DEF4AF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473A74C-8741-2F6F-EFC3-C0034CCF29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254CA8-6D17-77DB-3337-461EF358D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69BA4F2-A2C4-1F25-8E5F-FAD06E3C6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FB8610-E388-25A5-A57E-26E37FB7DF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551AB2-7273-165B-1E68-8D15ED4AB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636A96-E077-DB16-0F32-FF6E32AFE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75BB344-2335-9106-AE15-8D448C7B6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5E3ED14D-B458-259F-B41B-0FC7C24512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886134"/>
              </p:ext>
            </p:extLst>
          </p:nvPr>
        </p:nvGraphicFramePr>
        <p:xfrm>
          <a:off x="4022441" y="153744"/>
          <a:ext cx="4855719" cy="6545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7F16A7A0-3890-9345-CE68-56DDF31E7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-24546" y="-5029"/>
            <a:ext cx="3827270" cy="6858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6F07E343-5FAB-6E4A-BFEA-9F8238AD8CDD}"/>
              </a:ext>
            </a:extLst>
          </p:cNvPr>
          <p:cNvSpPr>
            <a:spLocks noGrp="1"/>
          </p:cNvSpPr>
          <p:nvPr/>
        </p:nvSpPr>
        <p:spPr>
          <a:xfrm>
            <a:off x="634373" y="2927733"/>
            <a:ext cx="2400300" cy="993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Aims </a:t>
            </a:r>
            <a:endParaRPr lang="en-US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21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5AF82CB2-BBA6-7C7D-3D22-201CAF623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-1860" y="-6474"/>
            <a:ext cx="6812670" cy="68460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Curriculum Overview: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13EB0-857E-47AF-8DAD-FF577488F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23" y="926515"/>
            <a:ext cx="8776448" cy="573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0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5AF82CB2-BBA6-7C7D-3D22-201CAF623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-1860" y="-6474"/>
            <a:ext cx="6812670" cy="68460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Curriculum Overview: 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91F65D6-97BC-4312-9F92-C3D08AB9EE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6" b="13235"/>
          <a:stretch/>
        </p:blipFill>
        <p:spPr>
          <a:xfrm>
            <a:off x="406432" y="1326283"/>
            <a:ext cx="2899543" cy="28586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2F1528E-4C97-44DB-A986-E35D0B4C75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1" t="18500" r="17800" b="17450"/>
          <a:stretch/>
        </p:blipFill>
        <p:spPr>
          <a:xfrm>
            <a:off x="6242351" y="1203434"/>
            <a:ext cx="2063137" cy="28602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1AA985D-EC0A-4EEA-B40A-437011C902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44070" y="4113330"/>
            <a:ext cx="2236246" cy="29816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026B81C-DCAA-48E6-ACDB-E26AED6BF9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30" y="4020751"/>
            <a:ext cx="2016224" cy="26882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32C05CB-6A47-48E8-AD09-11295EF2E4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302" y="3910054"/>
            <a:ext cx="2099247" cy="27989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2955698-FE7F-465E-ADF3-15514FC9A0F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b="11151"/>
          <a:stretch/>
        </p:blipFill>
        <p:spPr>
          <a:xfrm>
            <a:off x="3825370" y="1246374"/>
            <a:ext cx="1868884" cy="260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401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D9837-6832-69F8-1943-A2E55C5FA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827A1CE-48A3-7F17-0417-8E0402302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9B2408-45A1-7BAE-1EDA-645C2F8D4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-6476"/>
            <a:ext cx="4572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8FD9-C094-31C0-15FC-B2D36DB2F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3670" y="2424008"/>
            <a:ext cx="3264837" cy="1996353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dirty="0"/>
              <a:t>Curriculum Overview: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BA0752-F7AA-4231-BA7F-7BDB739EB2C9}"/>
              </a:ext>
            </a:extLst>
          </p:cNvPr>
          <p:cNvSpPr/>
          <p:nvPr/>
        </p:nvSpPr>
        <p:spPr>
          <a:xfrm>
            <a:off x="174124" y="1300406"/>
            <a:ext cx="42237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Studying the famous artist Robert Lowry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What do you think the Victorians invented?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Focusing on railways and understanding the impact they had on Britain, focusing on Brighton.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Identifying the changes of Brighton from </a:t>
            </a:r>
            <a:r>
              <a:rPr lang="en-GB" dirty="0" err="1">
                <a:latin typeface="SassoonCRInfant" panose="00000400000000000000" pitchFamily="2" charset="0"/>
              </a:rPr>
              <a:t>Brighthelmstone</a:t>
            </a:r>
            <a:r>
              <a:rPr lang="en-GB" dirty="0">
                <a:latin typeface="SassoonCRInfant" panose="00000400000000000000" pitchFamily="2" charset="0"/>
              </a:rPr>
              <a:t> (a fishing village) to the city it is today.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Who Queen Victoria was: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Life in the workhouse for children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Victorian school day (will be asked to dress up – this will be after half term)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Creating a Victorian house with electricity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SassoonCRInfant" panose="00000400000000000000" pitchFamily="2" charset="0"/>
              </a:rPr>
              <a:t>Victorian Christmas </a:t>
            </a:r>
          </a:p>
        </p:txBody>
      </p:sp>
    </p:spTree>
    <p:extLst>
      <p:ext uri="{BB962C8B-B14F-4D97-AF65-F5344CB8AC3E}">
        <p14:creationId xmlns:p14="http://schemas.microsoft.com/office/powerpoint/2010/main" val="323552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English Overview: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F29D16-BAFC-47F1-B541-3B8C346CB583}"/>
              </a:ext>
            </a:extLst>
          </p:cNvPr>
          <p:cNvSpPr txBox="1"/>
          <p:nvPr/>
        </p:nvSpPr>
        <p:spPr>
          <a:xfrm>
            <a:off x="193482" y="1848041"/>
            <a:ext cx="3860579" cy="4278094"/>
          </a:xfrm>
          <a:prstGeom prst="rect">
            <a:avLst/>
          </a:prstGeom>
          <a:solidFill>
            <a:srgbClr val="F5DFE4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Reading the book as class.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Dictionary work to search for meaning of new words e.g. exhilarating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Make and adapt predictions </a:t>
            </a:r>
            <a:br>
              <a:rPr lang="en-GB" sz="1600" dirty="0">
                <a:latin typeface="SassoonCRInfant" panose="02010503020300020003" pitchFamily="2" charset="0"/>
              </a:rPr>
            </a:br>
            <a:endParaRPr lang="en-GB" sz="1600" dirty="0">
              <a:latin typeface="SassoonCRInfant" panose="02010503020300020003" pitchFamily="2" charset="0"/>
            </a:endParaRPr>
          </a:p>
          <a:p>
            <a:pPr>
              <a:defRPr/>
            </a:pPr>
            <a:r>
              <a:rPr lang="en-GB" sz="1600" b="1" dirty="0">
                <a:latin typeface="SassoonCRInfant" panose="02010503020300020003" pitchFamily="2" charset="0"/>
              </a:rPr>
              <a:t>Drama: </a:t>
            </a:r>
            <a:endParaRPr lang="en-GB" sz="1600" dirty="0">
              <a:latin typeface="SassoonCRInfant" panose="02010503020300020003" pitchFamily="2" charset="0"/>
            </a:endParaRPr>
          </a:p>
          <a:p>
            <a:pPr>
              <a:defRPr/>
            </a:pPr>
            <a:r>
              <a:rPr lang="en-GB" sz="1600" dirty="0">
                <a:latin typeface="SassoonCRInfant" panose="02010503020300020003" pitchFamily="2" charset="0"/>
              </a:rPr>
              <a:t>Role play telephone conversations </a:t>
            </a:r>
          </a:p>
          <a:p>
            <a:pPr>
              <a:defRPr/>
            </a:pPr>
            <a:r>
              <a:rPr lang="en-GB" sz="1600" dirty="0">
                <a:latin typeface="SassoonCRInfant" panose="02010503020300020003" pitchFamily="2" charset="0"/>
              </a:rPr>
              <a:t>Role play being journalists</a:t>
            </a:r>
          </a:p>
          <a:p>
            <a:pPr>
              <a:defRPr/>
            </a:pPr>
            <a:r>
              <a:rPr lang="en-GB" sz="1600" b="1" dirty="0">
                <a:latin typeface="SassoonCRInfant" panose="02010503020300020003" pitchFamily="2" charset="0"/>
              </a:rPr>
              <a:t>Writing opportunities fiction and non fiction: </a:t>
            </a:r>
            <a:endParaRPr lang="en-GB" sz="1600" dirty="0">
              <a:latin typeface="SassoonCRInfant" panose="020105030203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Discussion writing – arguments for and against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News report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Jungle setting description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Diary entries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Letter writing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assoonCRInfant" panose="02010503020300020003" pitchFamily="2" charset="0"/>
              </a:rPr>
              <a:t>Write an alternative ending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32BDF03-1BFE-4803-9C12-8643612E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823" y="2812406"/>
            <a:ext cx="1260646" cy="193647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89C7F2C-CD48-4C11-BBC1-6DDC26326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523" y="2812405"/>
            <a:ext cx="1233715" cy="1939803"/>
          </a:xfrm>
          <a:prstGeom prst="rect">
            <a:avLst/>
          </a:prstGeom>
        </p:spPr>
      </p:pic>
      <p:pic>
        <p:nvPicPr>
          <p:cNvPr id="47" name="Picture 22">
            <a:extLst>
              <a:ext uri="{FF2B5EF4-FFF2-40B4-BE49-F238E27FC236}">
                <a16:creationId xmlns:a16="http://schemas.microsoft.com/office/drawing/2014/main" id="{38242E96-E890-49F7-A86A-0CE57445D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9" y="133098"/>
            <a:ext cx="1735795" cy="117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3">
            <a:extLst>
              <a:ext uri="{FF2B5EF4-FFF2-40B4-BE49-F238E27FC236}">
                <a16:creationId xmlns:a16="http://schemas.microsoft.com/office/drawing/2014/main" id="{AD886D18-78A8-4F7B-91DE-F0EFDE392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4" t="25603" r="25365" b="27629"/>
          <a:stretch>
            <a:fillRect/>
          </a:stretch>
        </p:blipFill>
        <p:spPr bwMode="auto">
          <a:xfrm>
            <a:off x="7743946" y="0"/>
            <a:ext cx="13049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07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7E0EC-2E0C-8E20-76E5-56B1B663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overview: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C9250-C58E-A469-F453-BFFEBC574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46" y="2119457"/>
            <a:ext cx="8268854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60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 err="1"/>
              <a:t>Maths</a:t>
            </a:r>
            <a:r>
              <a:rPr lang="en-US" sz="2400" dirty="0"/>
              <a:t>: </a:t>
            </a:r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9A4DF303-619B-4AF3-B5FC-F58CFAD2A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373900"/>
            <a:ext cx="7993063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</a:pPr>
            <a:r>
              <a:rPr lang="en-GB" altLang="en-US" sz="1800" dirty="0">
                <a:latin typeface="SassoonCRInfant" pitchFamily="2" charset="0"/>
              </a:rPr>
              <a:t>Recap and consolidating place value/written methods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GB" altLang="en-US" sz="1800" dirty="0">
                <a:latin typeface="SassoonCRInfant" pitchFamily="2" charset="0"/>
              </a:rPr>
              <a:t>New Year 6 written methods – compact multiplication and long division 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GB" altLang="en-US" sz="1800" dirty="0">
                <a:latin typeface="SassoonCRInfant" pitchFamily="2" charset="0"/>
              </a:rPr>
              <a:t>Comprehension skills – reading and understanding the questions e.g. SATS style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GB" altLang="en-US" sz="1800" dirty="0">
                <a:latin typeface="SassoonCRInfant" pitchFamily="2" charset="0"/>
              </a:rPr>
              <a:t>Applying to different problems and proving how they know</a:t>
            </a:r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91530761-76CE-4897-A553-E18C578F8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2878850"/>
            <a:ext cx="4397375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06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Fluent in Five : 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17347D54-F173-4747-8D6F-436AE0155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7993063" cy="5078413"/>
          </a:xfrm>
          <a:prstGeom prst="rect">
            <a:avLst/>
          </a:prstGeom>
          <a:solidFill>
            <a:srgbClr val="F5DFE4"/>
          </a:solidFill>
          <a:ln>
            <a:noFill/>
          </a:ln>
        </p:spPr>
        <p:txBody>
          <a:bodyPr>
            <a:spAutoFit/>
          </a:bodyPr>
          <a:lstStyle>
            <a:lvl1pPr marL="342900" indent="-3429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GB" altLang="en-US" sz="3600">
                <a:solidFill>
                  <a:srgbClr val="000000"/>
                </a:solidFill>
                <a:latin typeface="Calibri" panose="020F0502020204030204" pitchFamily="34" charset="0"/>
              </a:rPr>
              <a:t> 745,245 + 64,154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endParaRPr lang="en-GB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GB" altLang="en-US" sz="3600">
                <a:solidFill>
                  <a:srgbClr val="000000"/>
                </a:solidFill>
                <a:latin typeface="Calibri" panose="020F0502020204030204" pitchFamily="34" charset="0"/>
              </a:rPr>
              <a:t> 74,989 – 54,362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endParaRPr lang="en-GB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GB" altLang="en-US" sz="3600">
                <a:solidFill>
                  <a:srgbClr val="000000"/>
                </a:solidFill>
                <a:latin typeface="Calibri" panose="020F0502020204030204" pitchFamily="34" charset="0"/>
              </a:rPr>
              <a:t> 324 x 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endParaRPr lang="en-GB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GB" altLang="en-US" sz="3600">
                <a:solidFill>
                  <a:srgbClr val="000000"/>
                </a:solidFill>
                <a:latin typeface="Calibri" panose="020F0502020204030204" pitchFamily="34" charset="0"/>
              </a:rPr>
              <a:t> 856 ÷ 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endParaRPr lang="en-GB" altLang="en-US" sz="36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arenR"/>
            </a:pPr>
            <a:r>
              <a:rPr lang="en-GB" altLang="en-US" sz="3600">
                <a:solidFill>
                  <a:srgbClr val="000000"/>
                </a:solidFill>
                <a:latin typeface="Calibri" panose="020F0502020204030204" pitchFamily="34" charset="0"/>
              </a:rPr>
              <a:t> 5²</a:t>
            </a: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6C5B1511-04C2-4BA2-B10C-AA59BB108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941888"/>
            <a:ext cx="51117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dirty="0">
                <a:solidFill>
                  <a:srgbClr val="03080D"/>
                </a:solidFill>
              </a:rPr>
              <a:t>Once they have learnt a concept, we don’t want them to forget it. Like everything practise is key.</a:t>
            </a:r>
          </a:p>
        </p:txBody>
      </p:sp>
    </p:spTree>
    <p:extLst>
      <p:ext uri="{BB962C8B-B14F-4D97-AF65-F5344CB8AC3E}">
        <p14:creationId xmlns:p14="http://schemas.microsoft.com/office/powerpoint/2010/main" val="125335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Reading at home: </a:t>
            </a:r>
          </a:p>
        </p:txBody>
      </p:sp>
      <p:pic>
        <p:nvPicPr>
          <p:cNvPr id="2050" name="Picture 2" descr="How reading 20 minutes a day impacts your child">
            <a:extLst>
              <a:ext uri="{FF2B5EF4-FFF2-40B4-BE49-F238E27FC236}">
                <a16:creationId xmlns:a16="http://schemas.microsoft.com/office/drawing/2014/main" id="{633FECC0-C93A-474D-ABC8-0F541AE85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1"/>
          <a:stretch/>
        </p:blipFill>
        <p:spPr bwMode="auto">
          <a:xfrm>
            <a:off x="174719" y="1072976"/>
            <a:ext cx="3223511" cy="548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174B2-EEB8-4685-B7A0-9E4217A83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537" y="1391065"/>
            <a:ext cx="4680984" cy="469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68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Reading at home: </a:t>
            </a:r>
          </a:p>
        </p:txBody>
      </p:sp>
      <p:pic>
        <p:nvPicPr>
          <p:cNvPr id="36" name="Picture 1">
            <a:extLst>
              <a:ext uri="{FF2B5EF4-FFF2-40B4-BE49-F238E27FC236}">
                <a16:creationId xmlns:a16="http://schemas.microsoft.com/office/drawing/2014/main" id="{0ACDA0D7-1388-40A2-B8E5-BA67E3F51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" y="1759465"/>
            <a:ext cx="45370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151C735D-BE32-4975-9119-79A750D4E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" y="4660740"/>
            <a:ext cx="4399544" cy="207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">
            <a:extLst>
              <a:ext uri="{FF2B5EF4-FFF2-40B4-BE49-F238E27FC236}">
                <a16:creationId xmlns:a16="http://schemas.microsoft.com/office/drawing/2014/main" id="{E6F3E802-00F1-41E9-A469-4809CDA4E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896" y="3730136"/>
            <a:ext cx="13416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dirty="0">
                <a:solidFill>
                  <a:srgbClr val="03080D"/>
                </a:solidFill>
                <a:latin typeface="SassoonCRInfant" pitchFamily="2" charset="0"/>
              </a:rPr>
              <a:t>Reluctant Readers </a:t>
            </a:r>
            <a:endParaRPr lang="en-GB" altLang="en-US" sz="2000" dirty="0">
              <a:solidFill>
                <a:srgbClr val="03080D"/>
              </a:solidFill>
            </a:endParaRPr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1132141A-8F16-4D83-B69A-4629B94EC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95" y="1130930"/>
            <a:ext cx="38109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rgbClr val="03080D"/>
                </a:solidFill>
                <a:latin typeface="SassoonCRInfant" pitchFamily="2" charset="0"/>
              </a:rPr>
              <a:t>Book Recommendations </a:t>
            </a:r>
            <a:endParaRPr lang="en-GB" altLang="en-US" sz="2800" dirty="0">
              <a:solidFill>
                <a:srgbClr val="03080D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47ACEA-6EFA-4357-BFAE-2FE4AF23CC9B}"/>
              </a:ext>
            </a:extLst>
          </p:cNvPr>
          <p:cNvSpPr txBox="1"/>
          <p:nvPr/>
        </p:nvSpPr>
        <p:spPr>
          <a:xfrm>
            <a:off x="4799368" y="1566511"/>
            <a:ext cx="3833566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Read your reading book 3 times a week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613140-0EC9-463E-98ED-C3E7928E662D}"/>
              </a:ext>
            </a:extLst>
          </p:cNvPr>
          <p:cNvSpPr txBox="1"/>
          <p:nvPr/>
        </p:nvSpPr>
        <p:spPr>
          <a:xfrm>
            <a:off x="4799367" y="2287479"/>
            <a:ext cx="383356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Record this in your reading record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0DF53B-CA67-49C3-8E87-2D60F79E86BF}"/>
              </a:ext>
            </a:extLst>
          </p:cNvPr>
          <p:cNvSpPr txBox="1"/>
          <p:nvPr/>
        </p:nvSpPr>
        <p:spPr>
          <a:xfrm>
            <a:off x="4799366" y="3008448"/>
            <a:ext cx="383356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Choose a reading for pleasure book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C19B18-001D-462E-A902-3CC5A8CBEC3F}"/>
              </a:ext>
            </a:extLst>
          </p:cNvPr>
          <p:cNvSpPr txBox="1"/>
          <p:nvPr/>
        </p:nvSpPr>
        <p:spPr>
          <a:xfrm>
            <a:off x="4799366" y="3731536"/>
            <a:ext cx="383356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Hand in your reading record weekly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651669-95A1-4A94-9741-3A866E48ECED}"/>
              </a:ext>
            </a:extLst>
          </p:cNvPr>
          <p:cNvSpPr txBox="1"/>
          <p:nvPr/>
        </p:nvSpPr>
        <p:spPr>
          <a:xfrm>
            <a:off x="4813057" y="4502436"/>
            <a:ext cx="3824934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3 reads = 1 raffle ticket drawn in Special Mentions assembly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53488C9-516A-4548-A1D7-A1296EB24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329" y="5263788"/>
            <a:ext cx="1051691" cy="147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0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Reading at home: </a:t>
            </a:r>
          </a:p>
        </p:txBody>
      </p:sp>
      <p:pic>
        <p:nvPicPr>
          <p:cNvPr id="36" name="Picture 1">
            <a:extLst>
              <a:ext uri="{FF2B5EF4-FFF2-40B4-BE49-F238E27FC236}">
                <a16:creationId xmlns:a16="http://schemas.microsoft.com/office/drawing/2014/main" id="{0ACDA0D7-1388-40A2-B8E5-BA67E3F51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" y="1759465"/>
            <a:ext cx="45370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151C735D-BE32-4975-9119-79A750D4E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" y="4660740"/>
            <a:ext cx="4399544" cy="207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">
            <a:extLst>
              <a:ext uri="{FF2B5EF4-FFF2-40B4-BE49-F238E27FC236}">
                <a16:creationId xmlns:a16="http://schemas.microsoft.com/office/drawing/2014/main" id="{E6F3E802-00F1-41E9-A469-4809CDA4E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" y="4132019"/>
            <a:ext cx="2892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rgbClr val="03080D"/>
                </a:solidFill>
                <a:latin typeface="SassoonCRInfant" pitchFamily="2" charset="0"/>
              </a:rPr>
              <a:t>Reluctant Readers </a:t>
            </a:r>
            <a:endParaRPr lang="en-GB" altLang="en-US" sz="2800" dirty="0">
              <a:solidFill>
                <a:srgbClr val="03080D"/>
              </a:solidFill>
            </a:endParaRPr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1132141A-8F16-4D83-B69A-4629B94EC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95" y="1130930"/>
            <a:ext cx="38109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 dirty="0">
                <a:solidFill>
                  <a:srgbClr val="03080D"/>
                </a:solidFill>
                <a:latin typeface="SassoonCRInfant" pitchFamily="2" charset="0"/>
              </a:rPr>
              <a:t>Book Recommendations </a:t>
            </a:r>
            <a:endParaRPr lang="en-GB" altLang="en-US" sz="2800" dirty="0">
              <a:solidFill>
                <a:srgbClr val="03080D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59D0E8-9C9A-425B-812F-72F4BE27FCDF}"/>
              </a:ext>
            </a:extLst>
          </p:cNvPr>
          <p:cNvSpPr/>
          <p:nvPr/>
        </p:nvSpPr>
        <p:spPr>
          <a:xfrm>
            <a:off x="4850818" y="2317531"/>
            <a:ext cx="39370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There is a growing body of evidence which illustrates the importance of reading for pleasure for both educational purposes as well as personal development (cited in Clark and Rumbold, 2006).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SassoonCRInfant" pitchFamily="2" charset="0"/>
              </a:rPr>
              <a:t>Reading increases a person’s understanding of their own identity, improves empathy and gives them an insight into the world view of others (The Reading Agency 2015).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603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4F2A-2026-D453-636A-21102AA3F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178" y="2668314"/>
            <a:ext cx="8229600" cy="1143000"/>
          </a:xfrm>
        </p:spPr>
        <p:txBody>
          <a:bodyPr/>
          <a:lstStyle/>
          <a:p>
            <a:r>
              <a:rPr lang="en-US" dirty="0"/>
              <a:t>Reading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B4581E-935E-3414-8755-69A580B3A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37" t="6286" r="15653" b="5392"/>
          <a:stretch/>
        </p:blipFill>
        <p:spPr>
          <a:xfrm>
            <a:off x="292941" y="0"/>
            <a:ext cx="3429000" cy="647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23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GB" sz="2400" dirty="0">
                <a:latin typeface="SassoonCRInfant" panose="02010503020300020003" pitchFamily="2" charset="0"/>
              </a:rPr>
              <a:t>Rock up and Read &amp; Special Mentions Assembly: </a:t>
            </a:r>
            <a:endParaRPr lang="en-US" sz="2400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0506BF1-6A99-4594-916A-EB1F3AEE0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38" y="1929008"/>
            <a:ext cx="8730872" cy="227754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>
                <a:latin typeface="SassoonCRInfant" panose="02010503020300020003" pitchFamily="2" charset="0"/>
              </a:rPr>
              <a:t>Friday morning: ROCK UP AND READ 08:40-09:00</a:t>
            </a:r>
          </a:p>
          <a:p>
            <a:endParaRPr lang="en-GB" dirty="0">
              <a:latin typeface="SassoonCRInfant" panose="02010503020300020003" pitchFamily="2" charset="0"/>
            </a:endParaRPr>
          </a:p>
          <a:p>
            <a:r>
              <a:rPr lang="en-GB" dirty="0">
                <a:latin typeface="SassoonCRInfant" panose="02010503020300020003" pitchFamily="2" charset="0"/>
              </a:rPr>
              <a:t>Friday morning: SPECIAL MENTIONS ASSEMBLY: 9:00 (Arbor message a week in advance)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CD4BFDA-180C-4416-8E96-E933491FF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815" y="4325730"/>
            <a:ext cx="2546004" cy="20752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5782D8-C50A-9F3E-2F20-FAAA63F89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77" y="4370199"/>
            <a:ext cx="133368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3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TTRS: 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516F080-AC03-40AA-ACED-93BF78523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41" y="2172866"/>
            <a:ext cx="3990562" cy="3636514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GB" dirty="0"/>
              <a:t>Practise regularly</a:t>
            </a:r>
          </a:p>
          <a:p>
            <a:r>
              <a:rPr lang="en-GB" dirty="0"/>
              <a:t>Increase confidence</a:t>
            </a:r>
          </a:p>
          <a:p>
            <a:r>
              <a:rPr lang="en-GB" dirty="0"/>
              <a:t>Tackle challenges</a:t>
            </a:r>
          </a:p>
          <a:p>
            <a:r>
              <a:rPr lang="en-US" dirty="0"/>
              <a:t>Login: surname:@rkps.me</a:t>
            </a:r>
          </a:p>
          <a:p>
            <a:r>
              <a:rPr lang="en-US" dirty="0"/>
              <a:t>Password: words123</a:t>
            </a:r>
          </a:p>
          <a:p>
            <a:pPr>
              <a:spcBef>
                <a:spcPct val="20000"/>
              </a:spcBef>
              <a:spcAft>
                <a:spcPct val="0"/>
              </a:spcAft>
            </a:pPr>
            <a:endParaRPr lang="en-GB" dirty="0">
              <a:latin typeface="Bembo"/>
              <a:ea typeface="Batang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73EDE76-233E-48C7-8126-3E70081F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44" y="2996182"/>
            <a:ext cx="2778911" cy="150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72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Science: 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17347D54-F173-4747-8D6F-436AE0155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7993063" cy="3552063"/>
          </a:xfrm>
          <a:prstGeom prst="rect">
            <a:avLst/>
          </a:prstGeom>
          <a:solidFill>
            <a:srgbClr val="F5DFE4"/>
          </a:solidFill>
          <a:ln>
            <a:noFill/>
          </a:ln>
        </p:spPr>
        <p:txBody>
          <a:bodyPr>
            <a:spAutoFit/>
          </a:bodyPr>
          <a:lstStyle>
            <a:lvl1pPr marL="342900" indent="-3429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3600" dirty="0">
                <a:latin typeface="SassoonCRInfant" panose="00000400000000000000" pitchFamily="2" charset="0"/>
              </a:rPr>
              <a:t>Electricity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3600" dirty="0">
                <a:latin typeface="SassoonCRInfant" panose="00000400000000000000" pitchFamily="2" charset="0"/>
              </a:rPr>
              <a:t>Light and sound travelling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3600" dirty="0">
                <a:latin typeface="SassoonCRInfant" panose="00000400000000000000" pitchFamily="2" charset="0"/>
              </a:rPr>
              <a:t>Reflection, shadows and investigating silhouette formations</a:t>
            </a:r>
          </a:p>
        </p:txBody>
      </p:sp>
    </p:spTree>
    <p:extLst>
      <p:ext uri="{BB962C8B-B14F-4D97-AF65-F5344CB8AC3E}">
        <p14:creationId xmlns:p14="http://schemas.microsoft.com/office/powerpoint/2010/main" val="1971880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8743" y="-117187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Important Dates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0A3485-5308-4C53-B363-3FF4C471D13B}"/>
              </a:ext>
            </a:extLst>
          </p:cNvPr>
          <p:cNvSpPr/>
          <p:nvPr/>
        </p:nvSpPr>
        <p:spPr>
          <a:xfrm>
            <a:off x="304695" y="965459"/>
            <a:ext cx="8534610" cy="5224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SassoonCRInfant" pitchFamily="2" charset="0"/>
              </a:rPr>
              <a:t>BACA visiting Wednesday 30</a:t>
            </a:r>
            <a:r>
              <a:rPr lang="en-GB" altLang="en-US" sz="1600" baseline="30000" dirty="0">
                <a:latin typeface="SassoonCRInfant" pitchFamily="2" charset="0"/>
              </a:rPr>
              <a:t>th</a:t>
            </a:r>
            <a:r>
              <a:rPr lang="en-GB" altLang="en-US" sz="1600" dirty="0">
                <a:latin typeface="SassoonCRInfant" pitchFamily="2" charset="0"/>
              </a:rPr>
              <a:t> September (2:15) 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 err="1">
                <a:latin typeface="SassoonCRInfant" pitchFamily="2" charset="0"/>
              </a:rPr>
              <a:t>Longhill</a:t>
            </a:r>
            <a:r>
              <a:rPr lang="en-GB" altLang="en-US" sz="1600" dirty="0">
                <a:latin typeface="SassoonCRInfant" pitchFamily="2" charset="0"/>
              </a:rPr>
              <a:t> visiting: TBC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SassoonCRInfant" pitchFamily="2" charset="0"/>
              </a:rPr>
              <a:t>BACA Open Evening: Thursday 1</a:t>
            </a:r>
            <a:r>
              <a:rPr lang="en-GB" altLang="en-US" sz="1600" baseline="30000" dirty="0">
                <a:latin typeface="SassoonCRInfant" pitchFamily="2" charset="0"/>
              </a:rPr>
              <a:t>st</a:t>
            </a:r>
            <a:r>
              <a:rPr lang="en-GB" altLang="en-US" sz="1600" dirty="0">
                <a:latin typeface="SassoonCRInfant" pitchFamily="2" charset="0"/>
              </a:rPr>
              <a:t> October from 5pm to 7:00pm. For further info, please visit the BACA website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 err="1">
                <a:latin typeface="SassoonCRInfant" pitchFamily="2" charset="0"/>
              </a:rPr>
              <a:t>Longhill</a:t>
            </a:r>
            <a:r>
              <a:rPr lang="en-GB" altLang="en-US" sz="1600" dirty="0">
                <a:latin typeface="SassoonCRInfant" pitchFamily="2" charset="0"/>
              </a:rPr>
              <a:t> Open Evening: Thursday 8</a:t>
            </a:r>
            <a:r>
              <a:rPr lang="en-GB" altLang="en-US" sz="1600" baseline="30000" dirty="0">
                <a:latin typeface="SassoonCRInfant" pitchFamily="2" charset="0"/>
              </a:rPr>
              <a:t>th</a:t>
            </a:r>
            <a:r>
              <a:rPr lang="en-GB" altLang="en-US" sz="1600" dirty="0">
                <a:latin typeface="SassoonCRInfant" pitchFamily="2" charset="0"/>
              </a:rPr>
              <a:t> October 2025, 5:00 PM to 7:00 PM. For further info, please visit the BACA website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SassoonCRInfant" pitchFamily="2" charset="0"/>
              </a:rPr>
              <a:t>Lewes Priory Opening Evening Thursday 17</a:t>
            </a:r>
            <a:r>
              <a:rPr lang="en-GB" altLang="en-US" sz="1600" baseline="30000" dirty="0">
                <a:latin typeface="SassoonCRInfant" pitchFamily="2" charset="0"/>
              </a:rPr>
              <a:t>th</a:t>
            </a:r>
            <a:r>
              <a:rPr lang="en-GB" altLang="en-US" sz="1600" dirty="0">
                <a:latin typeface="SassoonCRInfant" pitchFamily="2" charset="0"/>
              </a:rPr>
              <a:t> September (TONIGHT) from 5 p.m. to 8 p.m.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SassoonCRInfant" pitchFamily="2" charset="0"/>
              </a:rPr>
              <a:t>Deadline for secondary applications 31</a:t>
            </a:r>
            <a:r>
              <a:rPr lang="en-GB" altLang="en-US" sz="1600" baseline="30000" dirty="0">
                <a:latin typeface="SassoonCRInfant" pitchFamily="2" charset="0"/>
              </a:rPr>
              <a:t>st</a:t>
            </a:r>
            <a:r>
              <a:rPr lang="en-GB" altLang="en-US" sz="1600" dirty="0">
                <a:latin typeface="SassoonCRInfant" pitchFamily="2" charset="0"/>
              </a:rPr>
              <a:t> October 2026 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altLang="en-US" sz="1600" dirty="0">
              <a:latin typeface="SassoonCRInfant" pitchFamily="2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1600" b="1" u="sng" dirty="0">
                <a:solidFill>
                  <a:srgbClr val="00B050"/>
                </a:solidFill>
                <a:latin typeface="SassoonCRInfant" pitchFamily="2" charset="0"/>
              </a:rPr>
              <a:t>Forest School this half term: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1600" dirty="0">
                <a:solidFill>
                  <a:srgbClr val="00B050"/>
                </a:solidFill>
                <a:latin typeface="SassoonCRInfant" pitchFamily="2" charset="0"/>
              </a:rPr>
              <a:t>Yousafzai – Tuesday mornings, come to school in forest school clothing with spare clothes for after.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1600" b="1" u="sng" dirty="0">
                <a:solidFill>
                  <a:srgbClr val="00B050"/>
                </a:solidFill>
                <a:latin typeface="SassoonCRInfant" pitchFamily="2" charset="0"/>
              </a:rPr>
              <a:t>PE days (come to school in sensible kit): 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1600" dirty="0">
                <a:solidFill>
                  <a:srgbClr val="00B050"/>
                </a:solidFill>
                <a:latin typeface="SassoonCRInfant" pitchFamily="2" charset="0"/>
              </a:rPr>
              <a:t>Yousafzai – Monday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1600" dirty="0">
                <a:solidFill>
                  <a:srgbClr val="00B050"/>
                </a:solidFill>
                <a:latin typeface="SassoonCRInfant" pitchFamily="2" charset="0"/>
              </a:rPr>
              <a:t>Turing – Wednesday </a:t>
            </a:r>
          </a:p>
        </p:txBody>
      </p:sp>
    </p:spTree>
    <p:extLst>
      <p:ext uri="{BB962C8B-B14F-4D97-AF65-F5344CB8AC3E}">
        <p14:creationId xmlns:p14="http://schemas.microsoft.com/office/powerpoint/2010/main" val="2810450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386A-0AF8-1BC8-6185-CFC1DA3E7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1832" y="1965652"/>
            <a:ext cx="322545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Forest school kit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30DE1-6B83-1DC7-A279-EF0FDF0D7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99267" y="1197801"/>
            <a:ext cx="5949863" cy="446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02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SATs Week: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C488E5-596C-4A95-9164-303788EF8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93310"/>
              </p:ext>
            </p:extLst>
          </p:nvPr>
        </p:nvGraphicFramePr>
        <p:xfrm>
          <a:off x="1174376" y="1747029"/>
          <a:ext cx="6096000" cy="3479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4095546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61090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Date </a:t>
                      </a:r>
                    </a:p>
                  </a:txBody>
                  <a:tcPr>
                    <a:solidFill>
                      <a:srgbClr val="F5D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Test </a:t>
                      </a:r>
                    </a:p>
                  </a:txBody>
                  <a:tcPr>
                    <a:solidFill>
                      <a:srgbClr val="F5D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14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Monday 10</a:t>
                      </a:r>
                      <a:r>
                        <a:rPr lang="en-GB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May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Grammar Spelling and Punctuation Paper: 1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Grammar Spelling and Punctuation Paper: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0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Tuesday 11</a:t>
                      </a:r>
                      <a:r>
                        <a:rPr lang="en-GB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May 2026</a:t>
                      </a: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English: Reading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86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Wednesday 12</a:t>
                      </a:r>
                      <a:r>
                        <a:rPr lang="en-GB" baseline="30000" dirty="0">
                          <a:solidFill>
                            <a:schemeClr val="tx1"/>
                          </a:solidFill>
                        </a:rPr>
                        <a:t>th 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May 2026</a:t>
                      </a: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Maths Paper 1: Arithmetic </a:t>
                      </a:r>
                    </a:p>
                    <a:p>
                      <a:r>
                        <a:rPr lang="en-GB" dirty="0"/>
                        <a:t>Maths Paper 2: Reasoning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2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Thursday 13</a:t>
                      </a:r>
                      <a:r>
                        <a:rPr lang="en-GB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May 2026</a:t>
                      </a: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Maths Paper 3: Reasoning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32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73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Spellings: 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261BD9A8-A1D5-4B24-B61A-C0F8E7CD9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" y="1543473"/>
            <a:ext cx="3311437" cy="366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8ECBCC53-F41A-4D02-8D83-3C63FC768C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3"/>
          <a:stretch/>
        </p:blipFill>
        <p:spPr bwMode="auto">
          <a:xfrm>
            <a:off x="6615992" y="2075855"/>
            <a:ext cx="2512521" cy="164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9">
            <a:extLst>
              <a:ext uri="{FF2B5EF4-FFF2-40B4-BE49-F238E27FC236}">
                <a16:creationId xmlns:a16="http://schemas.microsoft.com/office/drawing/2014/main" id="{D60CFC5C-A8CB-4FF0-8589-AA854356F0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34" y="1413634"/>
            <a:ext cx="3086100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49E8FF-AFB5-4FC3-AE1A-37EB07C94E20}"/>
              </a:ext>
            </a:extLst>
          </p:cNvPr>
          <p:cNvSpPr/>
          <p:nvPr/>
        </p:nvSpPr>
        <p:spPr>
          <a:xfrm>
            <a:off x="6697385" y="3813816"/>
            <a:ext cx="2303512" cy="2031325"/>
          </a:xfrm>
          <a:prstGeom prst="rect">
            <a:avLst/>
          </a:prstGeom>
          <a:solidFill>
            <a:srgbClr val="F5DFE4"/>
          </a:solidFill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1400" dirty="0">
                <a:latin typeface="SassoonCRInfant" panose="00000400000000000000" pitchFamily="2" charset="0"/>
              </a:rPr>
              <a:t>In year 6 we have to review all of KS2 spellings and learn the statuary spelling list for year 5 and for Year 6.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1400" dirty="0">
                <a:latin typeface="SassoonCRInfant" panose="00000400000000000000" pitchFamily="2" charset="0"/>
              </a:rPr>
              <a:t>During Autumn, we will be focusing on: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1400" dirty="0">
                <a:latin typeface="SassoonCRInfant" panose="00000400000000000000" pitchFamily="2" charset="0"/>
              </a:rPr>
              <a:t>Statuary spellings for year 3 &amp; 4 and 5 &amp; 6. </a:t>
            </a:r>
          </a:p>
        </p:txBody>
      </p:sp>
    </p:spTree>
    <p:extLst>
      <p:ext uri="{BB962C8B-B14F-4D97-AF65-F5344CB8AC3E}">
        <p14:creationId xmlns:p14="http://schemas.microsoft.com/office/powerpoint/2010/main" val="374114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523" y="928988"/>
            <a:ext cx="2326951" cy="6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752C67E-F6C3-3FDF-33F3-2CD9FA699115}"/>
              </a:ext>
            </a:extLst>
          </p:cNvPr>
          <p:cNvGrpSpPr/>
          <p:nvPr/>
        </p:nvGrpSpPr>
        <p:grpSpPr>
          <a:xfrm>
            <a:off x="508879" y="978204"/>
            <a:ext cx="6374848" cy="4522120"/>
            <a:chOff x="678505" y="161272"/>
            <a:chExt cx="8499797" cy="602949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7361B7C-5ED8-E04A-0E3D-A9A38F66F715}"/>
                </a:ext>
              </a:extLst>
            </p:cNvPr>
            <p:cNvSpPr txBox="1"/>
            <p:nvPr/>
          </p:nvSpPr>
          <p:spPr>
            <a:xfrm>
              <a:off x="3445568" y="161272"/>
              <a:ext cx="5732734" cy="147732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300" dirty="0">
                  <a:latin typeface="+mj-lt"/>
                </a:rPr>
                <a:t>Parent Newsletters and Arbor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2C63F3-7D85-4D0D-C341-9AA6C1284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694566">
              <a:off x="678505" y="1494024"/>
              <a:ext cx="3327391" cy="4696741"/>
            </a:xfrm>
            <a:prstGeom prst="rect">
              <a:avLst/>
            </a:prstGeom>
          </p:spPr>
        </p:pic>
      </p:grp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10E66DF3-E50D-02DE-FE59-71E265365019}"/>
              </a:ext>
            </a:extLst>
          </p:cNvPr>
          <p:cNvSpPr/>
          <p:nvPr/>
        </p:nvSpPr>
        <p:spPr>
          <a:xfrm>
            <a:off x="3996103" y="2860329"/>
            <a:ext cx="4973618" cy="3019467"/>
          </a:xfrm>
          <a:prstGeom prst="irregularSeal1">
            <a:avLst/>
          </a:prstGeom>
          <a:solidFill>
            <a:srgbClr val="9900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/>
              <a:t>Use your Arbor account to receive important messages.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76415C-1171-E80D-6B0B-7B8DA6D14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676" y="3128920"/>
            <a:ext cx="133368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17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80057" y="1601321"/>
            <a:ext cx="2820374" cy="2096370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/>
              <a:t>Spelling strategies 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B829BB05-6CF5-41DD-89E3-8333477CF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772" y="1702477"/>
            <a:ext cx="4392843" cy="348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7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32263" y="2028825"/>
            <a:ext cx="2846732" cy="2800350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dirty="0">
                <a:ea typeface="Batang"/>
              </a:rPr>
              <a:t>Spelling strategies 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35822316-333A-4171-8E8D-A60432EA6998}"/>
              </a:ext>
            </a:extLst>
          </p:cNvPr>
          <p:cNvSpPr/>
          <p:nvPr/>
        </p:nvSpPr>
        <p:spPr>
          <a:xfrm>
            <a:off x="5706849" y="3152405"/>
            <a:ext cx="1833998" cy="1196646"/>
          </a:xfrm>
          <a:prstGeom prst="irregularSeal1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/>
          <a:p>
            <a:pPr algn="ctr">
              <a:spcAft>
                <a:spcPts val="450"/>
              </a:spcAft>
            </a:pPr>
            <a:r>
              <a:rPr lang="en-US" sz="2400" spc="38" dirty="0">
                <a:solidFill>
                  <a:schemeClr val="tx1">
                    <a:lumMod val="85000"/>
                    <a:lumOff val="15000"/>
                  </a:schemeClr>
                </a:solidFill>
                <a:ea typeface="Batang"/>
              </a:rPr>
              <a:t>Press 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ea typeface="Batang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BE0579-F238-43C6-A647-F4BCCDF5F046}"/>
              </a:ext>
            </a:extLst>
          </p:cNvPr>
          <p:cNvSpPr txBox="1"/>
          <p:nvPr/>
        </p:nvSpPr>
        <p:spPr>
          <a:xfrm>
            <a:off x="760607" y="4259697"/>
            <a:ext cx="2585768" cy="11772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262626"/>
                </a:solidFill>
                <a:latin typeface="Bembo"/>
              </a:rPr>
              <a:t>Word Webs </a:t>
            </a:r>
            <a:endParaRPr lang="en-US" sz="1350"/>
          </a:p>
          <a:p>
            <a:r>
              <a:rPr lang="en-US" i="1" dirty="0">
                <a:solidFill>
                  <a:srgbClr val="262626"/>
                </a:solidFill>
              </a:rPr>
              <a:t>Write down as many words with the root word press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2AECB9-E8A1-482E-8FBB-F4B3317FCE06}"/>
              </a:ext>
            </a:extLst>
          </p:cNvPr>
          <p:cNvSpPr txBox="1"/>
          <p:nvPr/>
        </p:nvSpPr>
        <p:spPr>
          <a:xfrm>
            <a:off x="4739541" y="2351102"/>
            <a:ext cx="1302589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62626"/>
                </a:solidFill>
                <a:latin typeface="Bembo"/>
              </a:rPr>
              <a:t>Im</a:t>
            </a:r>
            <a:r>
              <a:rPr lang="en-US" b="1" u="sng" dirty="0">
                <a:solidFill>
                  <a:srgbClr val="262626"/>
                </a:solidFill>
                <a:latin typeface="Bembo"/>
              </a:rPr>
              <a:t>press</a:t>
            </a:r>
            <a:endParaRPr lang="en-US" sz="1350" b="1" u="sng"/>
          </a:p>
        </p:txBody>
      </p:sp>
    </p:spTree>
    <p:extLst>
      <p:ext uri="{BB962C8B-B14F-4D97-AF65-F5344CB8AC3E}">
        <p14:creationId xmlns:p14="http://schemas.microsoft.com/office/powerpoint/2010/main" val="3529244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Volunteers: 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5595794-72A4-4B6B-95B6-694F02FEA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77" y="2102226"/>
            <a:ext cx="7993063" cy="3515706"/>
          </a:xfrm>
          <a:prstGeom prst="rect">
            <a:avLst/>
          </a:prstGeom>
          <a:solidFill>
            <a:srgbClr val="F5DFE4"/>
          </a:solidFill>
          <a:ln>
            <a:noFill/>
          </a:ln>
        </p:spPr>
        <p:txBody>
          <a:bodyPr>
            <a:spAutoFit/>
          </a:bodyPr>
          <a:lstStyle>
            <a:lvl1pPr marL="342900" indent="-3429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SassoonCRInfant" panose="00000400000000000000" pitchFamily="2" charset="0"/>
              </a:rPr>
              <a:t>We would LOVE to have volunteers in Year 6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SassoonCRInfant" panose="00000400000000000000" pitchFamily="2" charset="0"/>
              </a:rPr>
              <a:t>Forest School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SassoonCRInfant" panose="00000400000000000000" pitchFamily="2" charset="0"/>
              </a:rPr>
              <a:t>School Readers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SassoonCRInfant" panose="00000400000000000000" pitchFamily="2" charset="0"/>
              </a:rPr>
              <a:t>Please email </a:t>
            </a:r>
            <a:r>
              <a:rPr lang="en-GB" altLang="en-US" sz="2800" dirty="0">
                <a:latin typeface="SassoonCRInfant" panose="00000400000000000000" pitchFamily="2" charset="0"/>
                <a:hlinkClick r:id="rId3"/>
              </a:rPr>
              <a:t>admin@kipling.brighton-hove.sch.uk</a:t>
            </a:r>
            <a:r>
              <a:rPr lang="en-GB" altLang="en-US" sz="2800" dirty="0">
                <a:latin typeface="SassoonCRInfant" panose="00000400000000000000" pitchFamily="2" charset="0"/>
              </a:rPr>
              <a:t> if you are interested </a:t>
            </a:r>
            <a:r>
              <a:rPr lang="en-GB" altLang="en-US" sz="2800" dirty="0">
                <a:latin typeface="SassoonCRInfant" panose="00000400000000000000" pitchFamily="2" charset="0"/>
                <a:sym typeface="Wingdings" panose="05000000000000000000" pitchFamily="2" charset="2"/>
              </a:rPr>
              <a:t> </a:t>
            </a:r>
            <a:endParaRPr lang="en-GB" altLang="en-US" sz="2800" dirty="0">
              <a:latin typeface="SassoonCRInfan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20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878F7B2B-18B2-E100-1CDC-500C18CFB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45345" cy="4154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E3479C-D849-5B81-47F4-6D1A403DDDDE}"/>
              </a:ext>
            </a:extLst>
          </p:cNvPr>
          <p:cNvSpPr txBox="1"/>
          <p:nvPr/>
        </p:nvSpPr>
        <p:spPr>
          <a:xfrm>
            <a:off x="287785" y="4878790"/>
            <a:ext cx="25681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https://www.rudyardkiplingprimary.co.uk/assets/Documents/Attachments/School-Uniform-Code-2024-v3.pdf</a:t>
            </a: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52605-C611-3912-38C1-3277CE999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87" y="3896835"/>
            <a:ext cx="6053613" cy="29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08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7955A-EFF6-CE5F-1E54-8F44055A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E105F-0867-A8F2-252C-317C14710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Toys</a:t>
            </a:r>
          </a:p>
          <a:p>
            <a:r>
              <a:rPr lang="en-US" sz="4000" dirty="0" err="1"/>
              <a:t>Behaviour</a:t>
            </a:r>
            <a:r>
              <a:rPr lang="en-US" sz="4000" dirty="0"/>
              <a:t> </a:t>
            </a:r>
          </a:p>
          <a:p>
            <a:r>
              <a:rPr lang="en-US" sz="4000" dirty="0"/>
              <a:t>Readiness to learn</a:t>
            </a:r>
          </a:p>
        </p:txBody>
      </p:sp>
    </p:spTree>
    <p:extLst>
      <p:ext uri="{BB962C8B-B14F-4D97-AF65-F5344CB8AC3E}">
        <p14:creationId xmlns:p14="http://schemas.microsoft.com/office/powerpoint/2010/main" val="3681768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4E7BA0-3FD4-5748-DC39-7DB47E6BA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33" y="402377"/>
            <a:ext cx="10515600" cy="1325563"/>
          </a:xfrm>
        </p:spPr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Extras…</a:t>
            </a:r>
          </a:p>
        </p:txBody>
      </p:sp>
      <p:pic>
        <p:nvPicPr>
          <p:cNvPr id="5" name="Picture 2" descr="Amazon.co.uk: CGP Books: books, biography, latest update">
            <a:extLst>
              <a:ext uri="{FF2B5EF4-FFF2-40B4-BE49-F238E27FC236}">
                <a16:creationId xmlns:a16="http://schemas.microsoft.com/office/drawing/2014/main" id="{307E32EC-22FD-2160-5BFD-71EEC0C52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33" y="1862877"/>
            <a:ext cx="3491741" cy="370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D1E7B-9E8E-E251-CF37-68133166BC3B}"/>
              </a:ext>
            </a:extLst>
          </p:cNvPr>
          <p:cNvSpPr txBox="1"/>
          <p:nvPr/>
        </p:nvSpPr>
        <p:spPr>
          <a:xfrm>
            <a:off x="4045907" y="2417523"/>
            <a:ext cx="4158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Homework: INCOMING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Spellings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CGP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668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AC05701-A56A-60BC-0FCF-AEFB1354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aphic 38">
            <a:extLst>
              <a:ext uri="{FF2B5EF4-FFF2-40B4-BE49-F238E27FC236}">
                <a16:creationId xmlns:a16="http://schemas.microsoft.com/office/drawing/2014/main" id="{AC928B18-098A-09E5-DD9A-49E4EEC4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FF3984-F1BF-5775-CF06-E2E50752C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4ED1E97-CF43-37EE-15F2-305CEBC92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1594F034-7D4E-C76B-0C20-4138DDB1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14DA9F56-4B36-401B-7AFB-EC4DDD4F3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500527-2154-4977-F0C8-880B32557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D85A9D-B4C1-EE92-972B-A0792B14C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CF974E-7FE1-AFFE-3F4C-632A75325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3EEEE96-C299-7A03-02BD-D322F4EE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D80E3D-3971-231D-38DC-B27C72578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935F27A-F6C4-E4A5-41DB-1710E63D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6D13AE-D120-2057-E376-AABD42FE7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B3D03F-93E7-33AE-CAA1-64F067CE2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A061695-5332-ACA3-8A18-E3AE40986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D0C9DC-F68E-A8FB-E74C-7A3DDEDA47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AC8384F-BD01-66DE-0427-D3BA64F7A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EB5DB82-3B92-D5E6-F90B-5D9D9FCD2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D62EC42-A9AB-60F6-1D6F-5D4983FB5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1" name="Title 1">
            <a:extLst>
              <a:ext uri="{FF2B5EF4-FFF2-40B4-BE49-F238E27FC236}">
                <a16:creationId xmlns:a16="http://schemas.microsoft.com/office/drawing/2014/main" id="{58F946B2-E834-07BA-058A-BCE66C845EDD}"/>
              </a:ext>
            </a:extLst>
          </p:cNvPr>
          <p:cNvSpPr>
            <a:spLocks noGrp="1"/>
          </p:cNvSpPr>
          <p:nvPr/>
        </p:nvSpPr>
        <p:spPr>
          <a:xfrm>
            <a:off x="-6744" y="-5859"/>
            <a:ext cx="9135257" cy="922242"/>
          </a:xfrm>
          <a:prstGeom prst="rect">
            <a:avLst/>
          </a:prstGeom>
          <a:solidFill>
            <a:srgbClr val="F5DFE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2400" dirty="0"/>
              <a:t>Take home tasks: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543CBC-5F13-4EBF-9168-CC12C39EF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77" y="1121298"/>
            <a:ext cx="8397728" cy="578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36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http://parentingtips365.com/wp-content/uploads/2009/05/chalkboard_small.jpg">
            <a:extLst>
              <a:ext uri="{FF2B5EF4-FFF2-40B4-BE49-F238E27FC236}">
                <a16:creationId xmlns:a16="http://schemas.microsoft.com/office/drawing/2014/main" id="{4A609FAA-E43B-4511-8315-7A2BA9B6C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76250"/>
            <a:ext cx="6048375" cy="536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862</Words>
  <Application>Microsoft Office PowerPoint</Application>
  <PresentationFormat>On-screen Show (4:3)</PresentationFormat>
  <Paragraphs>144</Paragraphs>
  <Slides>29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Batang</vt:lpstr>
      <vt:lpstr>Aptos</vt:lpstr>
      <vt:lpstr>Arial</vt:lpstr>
      <vt:lpstr>Bembo</vt:lpstr>
      <vt:lpstr>Calibri</vt:lpstr>
      <vt:lpstr>SassoonCRInfant</vt:lpstr>
      <vt:lpstr>XCCW Joined 15a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Maths overview: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Reading</vt:lpstr>
      <vt:lpstr>PowerPoint Presentation</vt:lpstr>
      <vt:lpstr>PowerPoint Presentation</vt:lpstr>
      <vt:lpstr>PowerPoint Presentation</vt:lpstr>
      <vt:lpstr>PowerPoint Presentation</vt:lpstr>
      <vt:lpstr>Forest school kit</vt:lpstr>
      <vt:lpstr>PowerPoint Presentation</vt:lpstr>
      <vt:lpstr>PowerPoint Presentation</vt:lpstr>
      <vt:lpstr>PowerPoint Presentation</vt:lpstr>
      <vt:lpstr>Spelling strategies </vt:lpstr>
      <vt:lpstr>Spelling strategies </vt:lpstr>
      <vt:lpstr>PowerPoint Presentation</vt:lpstr>
      <vt:lpstr>PowerPoint Presentation</vt:lpstr>
      <vt:lpstr>Expectations</vt:lpstr>
      <vt:lpstr>Extras…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First Meeting as Deputy Head</dc:title>
  <dc:subject/>
  <dc:creator>Lindsay Vaughan</dc:creator>
  <cp:keywords/>
  <dc:description>generated using python-pptx</dc:description>
  <cp:lastModifiedBy>Niall Wynne</cp:lastModifiedBy>
  <cp:revision>469</cp:revision>
  <dcterms:created xsi:type="dcterms:W3CDTF">2013-01-27T09:14:16Z</dcterms:created>
  <dcterms:modified xsi:type="dcterms:W3CDTF">2026-09-16T15:32:36Z</dcterms:modified>
  <cp:category/>
</cp:coreProperties>
</file>