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4" r:id="rId1"/>
  </p:sldMasterIdLst>
  <p:notesMasterIdLst>
    <p:notesMasterId r:id="rId26"/>
  </p:notesMasterIdLst>
  <p:sldIdLst>
    <p:sldId id="279" r:id="rId2"/>
    <p:sldId id="257" r:id="rId3"/>
    <p:sldId id="258" r:id="rId4"/>
    <p:sldId id="259" r:id="rId5"/>
    <p:sldId id="274" r:id="rId6"/>
    <p:sldId id="260" r:id="rId7"/>
    <p:sldId id="262" r:id="rId8"/>
    <p:sldId id="261" r:id="rId9"/>
    <p:sldId id="272" r:id="rId10"/>
    <p:sldId id="263" r:id="rId11"/>
    <p:sldId id="265" r:id="rId12"/>
    <p:sldId id="280" r:id="rId13"/>
    <p:sldId id="266" r:id="rId14"/>
    <p:sldId id="267" r:id="rId15"/>
    <p:sldId id="269" r:id="rId16"/>
    <p:sldId id="268" r:id="rId17"/>
    <p:sldId id="271" r:id="rId18"/>
    <p:sldId id="275" r:id="rId19"/>
    <p:sldId id="276" r:id="rId20"/>
    <p:sldId id="277" r:id="rId21"/>
    <p:sldId id="270" r:id="rId22"/>
    <p:sldId id="281" r:id="rId23"/>
    <p:sldId id="282" r:id="rId24"/>
    <p:sldId id="27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FF00"/>
    <a:srgbClr val="9900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51"/>
  </p:normalViewPr>
  <p:slideViewPr>
    <p:cSldViewPr snapToGrid="0">
      <p:cViewPr varScale="1">
        <p:scale>
          <a:sx n="64" d="100"/>
          <a:sy n="64" d="100"/>
        </p:scale>
        <p:origin x="1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24AB4-8BF1-44DF-99AC-6AAA85F55C74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7A875-443C-4B30-B0EC-4A5C774955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563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7A875-443C-4B30-B0EC-4A5C7749556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00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C238A-2A32-21D6-6266-DA273046E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346F10-4C61-4722-18C7-47EFBA1111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5E60E5-52B4-EF00-6031-9D4A2E7CF9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1E339C-0D62-2C32-B5E3-DCAF9599E1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7A875-443C-4B30-B0EC-4A5C7749556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990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631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003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3944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809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1241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012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784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430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252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687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962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327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694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6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382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16/01/2026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524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6F498-C7BE-4CC6-9C57-2DB8DD78F88A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592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dyardkiplingprimary.co.uk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llustrations/thumbs-up-smiley-face-emoji-happy-4007573/" TargetMode="External"/><Relationship Id="rId5" Type="http://schemas.openxmlformats.org/officeDocument/2006/relationships/image" Target="../media/image8.png"/><Relationship Id="rId10" Type="http://schemas.openxmlformats.org/officeDocument/2006/relationships/image" Target="../media/image12.jpe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hyperlink" Target="https://pixabay.com/en/girl-football-kicking-soccer-sport-312216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hyperlink" Target="https://pixabay.com/en/playing-ball-kids-boy-girl-31339/" TargetMode="External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Red_star_unboxed-2000px.png" TargetMode="External"/><Relationship Id="rId3" Type="http://schemas.openxmlformats.org/officeDocument/2006/relationships/image" Target="../media/image19.jp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deviantart.com/adamlhumphreys/art/CM-Leaf-272215255" TargetMode="External"/><Relationship Id="rId5" Type="http://schemas.openxmlformats.org/officeDocument/2006/relationships/image" Target="../media/image20.png"/><Relationship Id="rId4" Type="http://schemas.openxmlformats.org/officeDocument/2006/relationships/hyperlink" Target="https://la-clase-de-laura.blogspot.com/2015/11/" TargetMode="Externa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31717BC-F4D5-B977-0C8F-388F9F465AAD}"/>
              </a:ext>
            </a:extLst>
          </p:cNvPr>
          <p:cNvSpPr txBox="1"/>
          <p:nvPr/>
        </p:nvSpPr>
        <p:spPr>
          <a:xfrm>
            <a:off x="3510905" y="95650"/>
            <a:ext cx="8328793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Classroom Connect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3666AC-A210-EF49-82E3-024753760B1C}"/>
              </a:ext>
            </a:extLst>
          </p:cNvPr>
          <p:cNvSpPr txBox="1"/>
          <p:nvPr/>
        </p:nvSpPr>
        <p:spPr>
          <a:xfrm>
            <a:off x="2704781" y="1988915"/>
            <a:ext cx="5752715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Spring Term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266" y="2807779"/>
            <a:ext cx="790681" cy="9873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6202" y="1186377"/>
            <a:ext cx="2619375" cy="17430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6859" y="885627"/>
            <a:ext cx="1925775" cy="16258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3557708" y="3621250"/>
            <a:ext cx="4543462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Parks Class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1D3887-B207-7D4F-8F39-FC24222FC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704" y="3115942"/>
            <a:ext cx="1259865" cy="12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97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19787" y="1504161"/>
            <a:ext cx="46493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https://www.rudyardkiplingprimary.co.uk/</a:t>
            </a:r>
            <a:endParaRPr lang="en-GB" dirty="0"/>
          </a:p>
          <a:p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2934876" y="161272"/>
            <a:ext cx="6226465" cy="6234854"/>
            <a:chOff x="2934876" y="161272"/>
            <a:chExt cx="6226465" cy="623485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DC6086-6DDF-BCF7-EA82-97BA0C3DA701}"/>
                </a:ext>
              </a:extLst>
            </p:cNvPr>
            <p:cNvSpPr txBox="1"/>
            <p:nvPr/>
          </p:nvSpPr>
          <p:spPr>
            <a:xfrm>
              <a:off x="3445568" y="161272"/>
              <a:ext cx="4997788" cy="92333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dirty="0"/>
                <a:t>School Website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4876" y="2289201"/>
              <a:ext cx="6226465" cy="4106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262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3445568" y="161272"/>
            <a:ext cx="4997788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Class Page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880068" y="1456384"/>
            <a:ext cx="7224896" cy="2464225"/>
            <a:chOff x="1880068" y="1456384"/>
            <a:chExt cx="7224896" cy="24642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80068" y="1465848"/>
              <a:ext cx="2723792" cy="244529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2625" y="1456384"/>
              <a:ext cx="4262339" cy="2464225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765" y="4125667"/>
            <a:ext cx="4416860" cy="27426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0B166D-D313-5448-AD71-5B88E374FB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649" y="4292391"/>
            <a:ext cx="6589270" cy="210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48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139363" y="2589889"/>
            <a:ext cx="2295079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Curriculum</a:t>
            </a:r>
          </a:p>
          <a:p>
            <a:pPr algn="ctr"/>
            <a:r>
              <a:rPr lang="en-GB" sz="3200" dirty="0"/>
              <a:t>Map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080FB3-ED83-17CE-884D-F05F29C48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621" y="95650"/>
            <a:ext cx="9541637" cy="667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42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3445568" y="161272"/>
            <a:ext cx="5616926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Parks Days for: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39979" y="2058694"/>
            <a:ext cx="5616926" cy="740664"/>
            <a:chOff x="3472519" y="2817642"/>
            <a:chExt cx="5616926" cy="74066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00AD70-227B-7F50-DF76-5913AC70BF41}"/>
                </a:ext>
              </a:extLst>
            </p:cNvPr>
            <p:cNvSpPr txBox="1"/>
            <p:nvPr/>
          </p:nvSpPr>
          <p:spPr>
            <a:xfrm>
              <a:off x="3472519" y="2895587"/>
              <a:ext cx="5616926" cy="58477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Computing:	Wednesday</a:t>
              </a:r>
            </a:p>
          </p:txBody>
        </p:sp>
        <p:pic>
          <p:nvPicPr>
            <p:cNvPr id="2" name="Picture 1" descr="File:Dell Desktop Computer in school classroom.jpg - Wikimedia Commons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2596" y="2817642"/>
              <a:ext cx="987552" cy="74066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448335" y="3000729"/>
            <a:ext cx="5616926" cy="708196"/>
            <a:chOff x="3472519" y="4325579"/>
            <a:chExt cx="5616926" cy="70819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E00AD70-227B-7F50-DF76-5913AC70BF41}"/>
                </a:ext>
              </a:extLst>
            </p:cNvPr>
            <p:cNvSpPr txBox="1"/>
            <p:nvPr/>
          </p:nvSpPr>
          <p:spPr>
            <a:xfrm>
              <a:off x="3472519" y="4387290"/>
              <a:ext cx="5616926" cy="58477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Library:	Wednesday</a:t>
              </a:r>
            </a:p>
          </p:txBody>
        </p:sp>
        <p:pic>
          <p:nvPicPr>
            <p:cNvPr id="18" name="Picture 17" descr="Un Paladín en el Infierno: octubre 2013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0939" y="4325579"/>
              <a:ext cx="1082377" cy="70819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42B8F7C-2D30-EA42-6318-27028D692C30}"/>
              </a:ext>
            </a:extLst>
          </p:cNvPr>
          <p:cNvGrpSpPr/>
          <p:nvPr/>
        </p:nvGrpSpPr>
        <p:grpSpPr>
          <a:xfrm>
            <a:off x="1601788" y="3910296"/>
            <a:ext cx="8774153" cy="2601262"/>
            <a:chOff x="1601788" y="3910296"/>
            <a:chExt cx="8774153" cy="2601262"/>
          </a:xfrm>
        </p:grpSpPr>
        <p:sp>
          <p:nvSpPr>
            <p:cNvPr id="5" name="Wave 4">
              <a:extLst>
                <a:ext uri="{FF2B5EF4-FFF2-40B4-BE49-F238E27FC236}">
                  <a16:creationId xmlns:a16="http://schemas.microsoft.com/office/drawing/2014/main" id="{84B465DF-0111-11CA-09BB-42CFE452808B}"/>
                </a:ext>
              </a:extLst>
            </p:cNvPr>
            <p:cNvSpPr/>
            <p:nvPr/>
          </p:nvSpPr>
          <p:spPr>
            <a:xfrm>
              <a:off x="1601788" y="3910296"/>
              <a:ext cx="8774153" cy="2601262"/>
            </a:xfrm>
            <a:prstGeom prst="wav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2000" b="1" dirty="0">
                <a:solidFill>
                  <a:schemeClr val="tx1"/>
                </a:solidFill>
              </a:endParaRPr>
            </a:p>
            <a:p>
              <a:r>
                <a:rPr lang="en-GB" sz="2000" b="1" dirty="0">
                  <a:solidFill>
                    <a:schemeClr val="tx1"/>
                  </a:solidFill>
                </a:rPr>
                <a:t>Dates: Phonics Workshop, Wednesday 21</a:t>
              </a:r>
              <a:r>
                <a:rPr lang="en-GB" sz="2000" b="1" baseline="30000" dirty="0">
                  <a:solidFill>
                    <a:schemeClr val="tx1"/>
                  </a:solidFill>
                </a:rPr>
                <a:t>st</a:t>
              </a:r>
              <a:r>
                <a:rPr lang="en-GB" sz="2000" b="1" dirty="0">
                  <a:solidFill>
                    <a:schemeClr val="tx1"/>
                  </a:solidFill>
                </a:rPr>
                <a:t> January, 2.30pm</a:t>
              </a:r>
            </a:p>
            <a:p>
              <a:endParaRPr lang="en-GB" sz="1000" b="1" dirty="0">
                <a:solidFill>
                  <a:schemeClr val="tx1"/>
                </a:solidFill>
              </a:endParaRPr>
            </a:p>
            <a:p>
              <a:endParaRPr lang="en-GB" sz="1000" b="1" dirty="0">
                <a:solidFill>
                  <a:schemeClr val="tx1"/>
                </a:solidFill>
              </a:endParaRPr>
            </a:p>
            <a:p>
              <a:r>
                <a:rPr lang="en-GB" sz="2000" b="1" dirty="0">
                  <a:solidFill>
                    <a:schemeClr val="tx1"/>
                  </a:solidFill>
                </a:rPr>
                <a:t>Upcoming trips – local walk in the spring, </a:t>
              </a:r>
              <a:r>
                <a:rPr lang="en-GB" sz="2000" b="1" dirty="0" err="1">
                  <a:solidFill>
                    <a:schemeClr val="tx1"/>
                  </a:solidFill>
                </a:rPr>
                <a:t>Drusillas</a:t>
              </a:r>
              <a:r>
                <a:rPr lang="en-GB" sz="2000" b="1" dirty="0">
                  <a:solidFill>
                    <a:schemeClr val="tx1"/>
                  </a:solidFill>
                </a:rPr>
                <a:t> in the summer</a:t>
              </a:r>
            </a:p>
            <a:p>
              <a:endParaRPr lang="en-GB" dirty="0"/>
            </a:p>
            <a:p>
              <a:endParaRPr lang="en-GB" dirty="0"/>
            </a:p>
          </p:txBody>
        </p:sp>
        <p:pic>
          <p:nvPicPr>
            <p:cNvPr id="10" name="Picture 9" descr="Coach Bus Red · Free vector graphic on Pixabay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860" y="5881756"/>
              <a:ext cx="846553" cy="434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17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6231" y="743294"/>
            <a:ext cx="2916774" cy="51914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3661152" y="1736922"/>
            <a:ext cx="4572129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Increase fluency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3640288" y="961982"/>
            <a:ext cx="4572129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Increase confidence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3640287" y="2540385"/>
            <a:ext cx="4572129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Tackle challenges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B0F7F7-0DD8-B8D1-6B9F-8349BFAC2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89" y="1448679"/>
            <a:ext cx="3088428" cy="1369834"/>
          </a:xfrm>
          <a:prstGeom prst="rect">
            <a:avLst/>
          </a:prstGeom>
        </p:spPr>
      </p:pic>
      <p:sp>
        <p:nvSpPr>
          <p:cNvPr id="4" name="Explosion: 14 Points 3">
            <a:extLst>
              <a:ext uri="{FF2B5EF4-FFF2-40B4-BE49-F238E27FC236}">
                <a16:creationId xmlns:a16="http://schemas.microsoft.com/office/drawing/2014/main" id="{BC87E979-1BBF-710C-104E-FA2EE612CC76}"/>
              </a:ext>
            </a:extLst>
          </p:cNvPr>
          <p:cNvSpPr/>
          <p:nvPr/>
        </p:nvSpPr>
        <p:spPr>
          <a:xfrm>
            <a:off x="380622" y="3421279"/>
            <a:ext cx="3259666" cy="3306482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Times Tables homework will be starting later this year.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3640288" y="158519"/>
            <a:ext cx="4572129" cy="68405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Practise regularly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B81E284-4723-E8AF-E28F-A959D174B9CF}"/>
              </a:ext>
            </a:extLst>
          </p:cNvPr>
          <p:cNvGrpSpPr/>
          <p:nvPr/>
        </p:nvGrpSpPr>
        <p:grpSpPr>
          <a:xfrm>
            <a:off x="3927208" y="3589867"/>
            <a:ext cx="4911486" cy="3203726"/>
            <a:chOff x="3927208" y="3589867"/>
            <a:chExt cx="4911486" cy="320372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E00AD70-227B-7F50-DF76-5913AC70BF41}"/>
                </a:ext>
              </a:extLst>
            </p:cNvPr>
            <p:cNvSpPr txBox="1"/>
            <p:nvPr/>
          </p:nvSpPr>
          <p:spPr>
            <a:xfrm>
              <a:off x="3927208" y="5223933"/>
              <a:ext cx="4606624" cy="156966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dirty="0" err="1"/>
                <a:t>Login:</a:t>
              </a:r>
              <a:r>
                <a:rPr lang="en-US" sz="3200" dirty="0" err="1">
                  <a:highlight>
                    <a:srgbClr val="FFFF00"/>
                  </a:highlight>
                </a:rPr>
                <a:t>sur</a:t>
              </a:r>
              <a:r>
                <a:rPr lang="en-US" sz="3200" dirty="0" err="1">
                  <a:highlight>
                    <a:srgbClr val="00FF00"/>
                  </a:highlight>
                </a:rPr>
                <a:t>nam</a:t>
              </a:r>
              <a:r>
                <a:rPr lang="en-US" sz="3200" dirty="0"/>
                <a:t> </a:t>
              </a:r>
              <a:r>
                <a:rPr lang="en-US" sz="3200" dirty="0">
                  <a:highlight>
                    <a:srgbClr val="FFFF00"/>
                  </a:highlight>
                </a:rPr>
                <a:t>sur</a:t>
              </a:r>
              <a:r>
                <a:rPr lang="en-US" sz="3200" dirty="0">
                  <a:highlight>
                    <a:srgbClr val="00FF00"/>
                  </a:highlight>
                </a:rPr>
                <a:t>nam</a:t>
              </a:r>
              <a:r>
                <a:rPr lang="en-US" sz="3200" dirty="0"/>
                <a:t>:@rkps.me</a:t>
              </a:r>
            </a:p>
            <a:p>
              <a:r>
                <a:rPr lang="en-US" sz="3200" dirty="0"/>
                <a:t>Password: words123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D79ECE5-D767-6C8C-2DAB-35FC66778F99}"/>
                </a:ext>
              </a:extLst>
            </p:cNvPr>
            <p:cNvSpPr/>
            <p:nvPr/>
          </p:nvSpPr>
          <p:spPr>
            <a:xfrm>
              <a:off x="4395575" y="3589867"/>
              <a:ext cx="1562204" cy="105683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First 3 letters of surname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1E80D3B-CABC-482B-959F-68497D505E00}"/>
                </a:ext>
              </a:extLst>
            </p:cNvPr>
            <p:cNvSpPr/>
            <p:nvPr/>
          </p:nvSpPr>
          <p:spPr>
            <a:xfrm>
              <a:off x="7276490" y="3864552"/>
              <a:ext cx="1562204" cy="1056839"/>
            </a:xfrm>
            <a:prstGeom prst="rect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First 3 letters of forename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2D41062-DB90-B54B-96A4-347F5FA49A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08393" y="4187313"/>
              <a:ext cx="357693" cy="119123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91C9CE9-A57A-268E-150A-6AE72EED7B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2876" y="4526352"/>
              <a:ext cx="1179004" cy="85448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42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4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3445568" y="161272"/>
            <a:ext cx="5616926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Reading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955899" y="1481525"/>
            <a:ext cx="8106595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Read your reading book 3 times a week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955898" y="2442816"/>
            <a:ext cx="8106596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Record this in your reading record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955897" y="3404107"/>
            <a:ext cx="8106597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Choose a reading for pleasure book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955897" y="4368225"/>
            <a:ext cx="8106597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Hand in your reading record weekly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974153" y="5396091"/>
            <a:ext cx="8088341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3 reads = 1 raffle ticket drawn in Special Mentions assembly </a:t>
            </a:r>
          </a:p>
        </p:txBody>
      </p:sp>
    </p:spTree>
    <p:extLst>
      <p:ext uri="{BB962C8B-B14F-4D97-AF65-F5344CB8AC3E}">
        <p14:creationId xmlns:p14="http://schemas.microsoft.com/office/powerpoint/2010/main" val="87534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8237" t="6286" r="15653" b="5392"/>
          <a:stretch/>
        </p:blipFill>
        <p:spPr>
          <a:xfrm>
            <a:off x="4151306" y="-1"/>
            <a:ext cx="3615156" cy="68313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601757" y="2219983"/>
            <a:ext cx="3471479" cy="255454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How can I support my child with reading?</a:t>
            </a:r>
          </a:p>
        </p:txBody>
      </p:sp>
    </p:spTree>
    <p:extLst>
      <p:ext uri="{BB962C8B-B14F-4D97-AF65-F5344CB8AC3E}">
        <p14:creationId xmlns:p14="http://schemas.microsoft.com/office/powerpoint/2010/main" val="87654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269823" y="393193"/>
            <a:ext cx="5616926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How can I support my child with spelling?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F72D96-1F77-0156-B04A-C4DE5A79F488}"/>
              </a:ext>
            </a:extLst>
          </p:cNvPr>
          <p:cNvGrpSpPr/>
          <p:nvPr/>
        </p:nvGrpSpPr>
        <p:grpSpPr>
          <a:xfrm>
            <a:off x="269823" y="2850510"/>
            <a:ext cx="5063633" cy="3846218"/>
            <a:chOff x="607727" y="2885704"/>
            <a:chExt cx="5063633" cy="3846218"/>
          </a:xfrm>
        </p:grpSpPr>
        <p:sp>
          <p:nvSpPr>
            <p:cNvPr id="4" name="Rectangle 3"/>
            <p:cNvSpPr/>
            <p:nvPr/>
          </p:nvSpPr>
          <p:spPr>
            <a:xfrm>
              <a:off x="607727" y="2885704"/>
              <a:ext cx="5063633" cy="53906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solidFill>
                    <a:schemeClr val="tx1"/>
                  </a:solidFill>
                </a:rPr>
                <a:t>Year 1 Words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DB67F9-E9CC-348D-8F0E-08AD369A5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7251" y="3499195"/>
              <a:ext cx="4763558" cy="3232727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5C5D5A5-F49B-71B6-B935-9EFAB52D93F2}"/>
              </a:ext>
            </a:extLst>
          </p:cNvPr>
          <p:cNvGrpSpPr/>
          <p:nvPr/>
        </p:nvGrpSpPr>
        <p:grpSpPr>
          <a:xfrm>
            <a:off x="5596980" y="1690271"/>
            <a:ext cx="6175674" cy="5006457"/>
            <a:chOff x="5596980" y="1690271"/>
            <a:chExt cx="6175674" cy="5006457"/>
          </a:xfrm>
        </p:grpSpPr>
        <p:sp>
          <p:nvSpPr>
            <p:cNvPr id="20" name="Rectangle 19"/>
            <p:cNvSpPr/>
            <p:nvPr/>
          </p:nvSpPr>
          <p:spPr>
            <a:xfrm>
              <a:off x="5997092" y="1690271"/>
              <a:ext cx="5375450" cy="53906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solidFill>
                    <a:schemeClr val="tx1"/>
                  </a:solidFill>
                </a:rPr>
                <a:t>Year 2 Words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5C7DAC-04D6-F56F-A2A5-78C1D22D7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96980" y="2434894"/>
              <a:ext cx="6175674" cy="42618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386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3445568" y="161272"/>
            <a:ext cx="5616926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Phonics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867" y="1495393"/>
            <a:ext cx="8064966" cy="4991824"/>
          </a:xfrm>
          <a:prstGeom prst="rect">
            <a:avLst/>
          </a:prstGeom>
        </p:spPr>
      </p:pic>
      <p:sp>
        <p:nvSpPr>
          <p:cNvPr id="3" name="Diamond 2">
            <a:extLst>
              <a:ext uri="{FF2B5EF4-FFF2-40B4-BE49-F238E27FC236}">
                <a16:creationId xmlns:a16="http://schemas.microsoft.com/office/drawing/2014/main" id="{166708DA-D758-23FE-DC43-477DD5A3CB86}"/>
              </a:ext>
            </a:extLst>
          </p:cNvPr>
          <p:cNvSpPr/>
          <p:nvPr/>
        </p:nvSpPr>
        <p:spPr>
          <a:xfrm>
            <a:off x="231243" y="1647243"/>
            <a:ext cx="3471624" cy="4688124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Every 2 weeks, your child will be given a list of words that have our fortnightly sound. This will show how that sound is represented by different spellings.</a:t>
            </a:r>
          </a:p>
        </p:txBody>
      </p:sp>
    </p:spTree>
    <p:extLst>
      <p:ext uri="{BB962C8B-B14F-4D97-AF65-F5344CB8AC3E}">
        <p14:creationId xmlns:p14="http://schemas.microsoft.com/office/powerpoint/2010/main" val="208831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523" y="77543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1629624" y="161272"/>
            <a:ext cx="9605726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Examples of Phonics Games You Can Play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93" y="1075148"/>
            <a:ext cx="5406657" cy="40549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14" y="1056903"/>
            <a:ext cx="5430982" cy="40732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0793" y="5438899"/>
            <a:ext cx="5406657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Spelling Word Hunt – single or multiplayer</a:t>
            </a:r>
          </a:p>
          <a:p>
            <a:pPr algn="ctr"/>
            <a:r>
              <a:rPr lang="en-GB" sz="2000" dirty="0"/>
              <a:t>Find all the one of the spellings as quickly as you can for that sound.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43677" y="5435600"/>
            <a:ext cx="5406657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Matching Pairs – multiplayer</a:t>
            </a:r>
          </a:p>
          <a:p>
            <a:pPr algn="ctr"/>
            <a:r>
              <a:rPr lang="en-GB" sz="2000" dirty="0"/>
              <a:t>Have all spellings of the sound face down, turning two over at a time. If the spelling matches, keep it.</a:t>
            </a:r>
          </a:p>
        </p:txBody>
      </p:sp>
    </p:spTree>
    <p:extLst>
      <p:ext uri="{BB962C8B-B14F-4D97-AF65-F5344CB8AC3E}">
        <p14:creationId xmlns:p14="http://schemas.microsoft.com/office/powerpoint/2010/main" val="257187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47F4DE-B6BA-90DC-78C9-7F80E9EB3470}"/>
              </a:ext>
            </a:extLst>
          </p:cNvPr>
          <p:cNvSpPr txBox="1"/>
          <p:nvPr/>
        </p:nvSpPr>
        <p:spPr>
          <a:xfrm>
            <a:off x="1023340" y="1780917"/>
            <a:ext cx="8344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Today, we will talk about: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DFD0C8-573F-E3E9-357B-69C2E0D3FF0D}"/>
              </a:ext>
            </a:extLst>
          </p:cNvPr>
          <p:cNvSpPr txBox="1"/>
          <p:nvPr/>
        </p:nvSpPr>
        <p:spPr>
          <a:xfrm>
            <a:off x="1086350" y="2943887"/>
            <a:ext cx="8344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Routines, timetables and any other parent/carer information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19ECBF-9341-E713-1B4C-15D35195E3EC}"/>
              </a:ext>
            </a:extLst>
          </p:cNvPr>
          <p:cNvSpPr txBox="1"/>
          <p:nvPr/>
        </p:nvSpPr>
        <p:spPr>
          <a:xfrm>
            <a:off x="1086236" y="3828546"/>
            <a:ext cx="8344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Year group, class and home-school learning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5713FD-F554-C92B-BEC4-584A56264EFB}"/>
              </a:ext>
            </a:extLst>
          </p:cNvPr>
          <p:cNvSpPr txBox="1"/>
          <p:nvPr/>
        </p:nvSpPr>
        <p:spPr>
          <a:xfrm>
            <a:off x="1124473" y="4763557"/>
            <a:ext cx="8344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Questions at the end</a:t>
            </a:r>
          </a:p>
        </p:txBody>
      </p:sp>
    </p:spTree>
    <p:extLst>
      <p:ext uri="{BB962C8B-B14F-4D97-AF65-F5344CB8AC3E}">
        <p14:creationId xmlns:p14="http://schemas.microsoft.com/office/powerpoint/2010/main" val="36889980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63" y="1076213"/>
            <a:ext cx="5592749" cy="4194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63" y="1076213"/>
            <a:ext cx="5592749" cy="419456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355839" y="5438899"/>
            <a:ext cx="5406657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Treasure or Trash – single or multiplayer</a:t>
            </a:r>
          </a:p>
          <a:p>
            <a:pPr algn="ctr"/>
            <a:r>
              <a:rPr lang="en-GB" sz="2000" dirty="0"/>
              <a:t>Have a mix of real and unreal words. Sort them into treasure for real words and trash for unreal words.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9364" y="5435600"/>
            <a:ext cx="5561222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Word Bingo – multiplayer</a:t>
            </a:r>
          </a:p>
          <a:p>
            <a:pPr algn="ctr"/>
            <a:r>
              <a:rPr lang="en-GB" sz="2000" dirty="0"/>
              <a:t>Make words cards for 12 words. Your child copies 5 of them. Pull the words out of a hat/pot – the first to get their 5 words wins.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B8CBF8-98BB-06FE-017E-539F21E4B29C}"/>
              </a:ext>
            </a:extLst>
          </p:cNvPr>
          <p:cNvSpPr txBox="1"/>
          <p:nvPr/>
        </p:nvSpPr>
        <p:spPr>
          <a:xfrm>
            <a:off x="1629624" y="161272"/>
            <a:ext cx="9605726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Examples of Phonics Games You Can Play</a:t>
            </a:r>
          </a:p>
        </p:txBody>
      </p:sp>
    </p:spTree>
    <p:extLst>
      <p:ext uri="{BB962C8B-B14F-4D97-AF65-F5344CB8AC3E}">
        <p14:creationId xmlns:p14="http://schemas.microsoft.com/office/powerpoint/2010/main" val="419310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4CD865C-FA87-9E87-D2E3-51D0030F1B02}"/>
              </a:ext>
            </a:extLst>
          </p:cNvPr>
          <p:cNvGrpSpPr/>
          <p:nvPr/>
        </p:nvGrpSpPr>
        <p:grpSpPr>
          <a:xfrm>
            <a:off x="1958401" y="798049"/>
            <a:ext cx="7288040" cy="4354717"/>
            <a:chOff x="1490034" y="1187348"/>
            <a:chExt cx="7288040" cy="4354717"/>
          </a:xfrm>
        </p:grpSpPr>
        <p:sp>
          <p:nvSpPr>
            <p:cNvPr id="5" name="Double Wave 4">
              <a:extLst>
                <a:ext uri="{FF2B5EF4-FFF2-40B4-BE49-F238E27FC236}">
                  <a16:creationId xmlns:a16="http://schemas.microsoft.com/office/drawing/2014/main" id="{743A5536-AE21-D3AE-21F4-8335B2D4A5C5}"/>
                </a:ext>
              </a:extLst>
            </p:cNvPr>
            <p:cNvSpPr/>
            <p:nvPr/>
          </p:nvSpPr>
          <p:spPr>
            <a:xfrm>
              <a:off x="1490034" y="1187348"/>
              <a:ext cx="7288040" cy="4354717"/>
            </a:xfrm>
            <a:prstGeom prst="doubleWav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dirty="0">
                  <a:solidFill>
                    <a:schemeClr val="tx1"/>
                  </a:solidFill>
                </a:rPr>
                <a:t>There will be a Phonics Workshop for parents and carers on Wednesday 21</a:t>
              </a:r>
              <a:r>
                <a:rPr lang="en-GB" sz="4800" baseline="30000" dirty="0">
                  <a:solidFill>
                    <a:schemeClr val="tx1"/>
                  </a:solidFill>
                </a:rPr>
                <a:t>st</a:t>
              </a:r>
              <a:r>
                <a:rPr lang="en-GB" sz="4800" dirty="0">
                  <a:solidFill>
                    <a:schemeClr val="tx1"/>
                  </a:solidFill>
                </a:rPr>
                <a:t> January at 2.30pm. </a:t>
              </a:r>
            </a:p>
            <a:p>
              <a:pPr algn="ctr"/>
              <a:endParaRPr lang="en-GB" dirty="0"/>
            </a:p>
          </p:txBody>
        </p:sp>
        <p:sp>
          <p:nvSpPr>
            <p:cNvPr id="6" name="Smiley Face 5">
              <a:extLst>
                <a:ext uri="{FF2B5EF4-FFF2-40B4-BE49-F238E27FC236}">
                  <a16:creationId xmlns:a16="http://schemas.microsoft.com/office/drawing/2014/main" id="{702406E9-1077-CEEE-510A-2362D35BF8BD}"/>
                </a:ext>
              </a:extLst>
            </p:cNvPr>
            <p:cNvSpPr/>
            <p:nvPr/>
          </p:nvSpPr>
          <p:spPr>
            <a:xfrm>
              <a:off x="4121234" y="4879702"/>
              <a:ext cx="487463" cy="462597"/>
            </a:xfrm>
            <a:prstGeom prst="smileyFac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DA58DC9-1E1B-479C-4F4D-3C7AF11DA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65979">
            <a:off x="9504826" y="500211"/>
            <a:ext cx="2360648" cy="1293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4B151C-EA63-151C-B226-05D60C9F3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21328">
            <a:off x="1062585" y="5011933"/>
            <a:ext cx="2221869" cy="157274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6FFA1D1-24CA-0F11-9DCA-56F85D114460}"/>
              </a:ext>
            </a:extLst>
          </p:cNvPr>
          <p:cNvSpPr/>
          <p:nvPr/>
        </p:nvSpPr>
        <p:spPr>
          <a:xfrm>
            <a:off x="8932333" y="4782531"/>
            <a:ext cx="3256491" cy="187721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The workshop will explain more about Phonics and how to play these and other games.</a:t>
            </a:r>
          </a:p>
        </p:txBody>
      </p:sp>
    </p:spTree>
    <p:extLst>
      <p:ext uri="{BB962C8B-B14F-4D97-AF65-F5344CB8AC3E}">
        <p14:creationId xmlns:p14="http://schemas.microsoft.com/office/powerpoint/2010/main" val="366806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CD12C2-FB88-AE24-7D42-D0793F778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68B180A9-EB90-582F-4DB9-5DF32D281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A1DE1268-F2F1-F731-3915-71DB447B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D7A350FD-3FED-28E1-F38E-D6F27EB85A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539D9ED1-3F54-166F-365A-4A9CFF1A8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D825FDB4-05CB-2E01-4998-4EEF086AB7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50D39781-2570-535D-44A5-D8114DB1F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3356E5E1-EBB1-1D0A-7AEE-105C6160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36561EDE-C453-33F1-F799-806EF5209B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4DD4CD6E-CC62-BFBC-184C-B47FF58164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B5B9886A-CC7C-7A15-673F-14D1C46C65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C791358B-9314-9182-9987-55C244500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857C242F-0C38-5BA0-C0F2-D4A66724E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1D2355-97E1-8603-52DA-30567A0C6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63" y="1971951"/>
            <a:ext cx="3333767" cy="26483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9217FA-7993-F248-9D3E-BBEC124E2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344" y="533892"/>
            <a:ext cx="2162477" cy="14480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2ED1BA-A94A-0D8F-3EFA-47D4EBEFE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9764" y="1981894"/>
            <a:ext cx="2438740" cy="26483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524087-9EE3-5D6F-D9C2-0DE071BAC9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8411" y="4631548"/>
            <a:ext cx="2302597" cy="17587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E32FDE-B8D5-F216-B2D7-756657E413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88061">
            <a:off x="10342103" y="321036"/>
            <a:ext cx="1505160" cy="1571844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1BC5E09F-85C3-7B61-17DD-47C69A56A998}"/>
              </a:ext>
            </a:extLst>
          </p:cNvPr>
          <p:cNvSpPr/>
          <p:nvPr/>
        </p:nvSpPr>
        <p:spPr>
          <a:xfrm>
            <a:off x="4567161" y="2172245"/>
            <a:ext cx="3253382" cy="2144921"/>
          </a:xfrm>
          <a:prstGeom prst="wedgeEllipseCallout">
            <a:avLst>
              <a:gd name="adj1" fmla="val -52164"/>
              <a:gd name="adj2" fmla="val 6809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Reading volunteers needed!</a:t>
            </a:r>
            <a:endParaRPr lang="en-GB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34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CD12C2-FB88-AE24-7D42-D0793F778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68B180A9-EB90-582F-4DB9-5DF32D281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A1DE1268-F2F1-F731-3915-71DB447B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D7A350FD-3FED-28E1-F38E-D6F27EB85A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539D9ED1-3F54-166F-365A-4A9CFF1A8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D825FDB4-05CB-2E01-4998-4EEF086AB7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50D39781-2570-535D-44A5-D8114DB1F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3356E5E1-EBB1-1D0A-7AEE-105C6160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36561EDE-C453-33F1-F799-806EF5209B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4DD4CD6E-CC62-BFBC-184C-B47FF58164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B5B9886A-CC7C-7A15-673F-14D1C46C65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C791358B-9314-9182-9987-55C244500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857C242F-0C38-5BA0-C0F2-D4A66724E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E32FDE-B8D5-F216-B2D7-756657E41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88061">
            <a:off x="10342103" y="321036"/>
            <a:ext cx="1505160" cy="1571844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1BC5E09F-85C3-7B61-17DD-47C69A56A998}"/>
              </a:ext>
            </a:extLst>
          </p:cNvPr>
          <p:cNvSpPr/>
          <p:nvPr/>
        </p:nvSpPr>
        <p:spPr>
          <a:xfrm>
            <a:off x="4567161" y="2172245"/>
            <a:ext cx="3253382" cy="2144921"/>
          </a:xfrm>
          <a:prstGeom prst="wedgeEllipseCallout">
            <a:avLst>
              <a:gd name="adj1" fmla="val -52164"/>
              <a:gd name="adj2" fmla="val 6809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Forest School volunteers needed!</a:t>
            </a:r>
            <a:endParaRPr lang="en-GB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D35432-A88D-1424-28D6-5439BCE17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854" y="1063420"/>
            <a:ext cx="3384186" cy="20758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BA4426-2838-06E2-D7EA-DC11D2935A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629" y="203869"/>
            <a:ext cx="4264588" cy="18061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A5C549-1CF0-700C-1371-C43EE5BC8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5264" y="4281402"/>
            <a:ext cx="4151553" cy="20536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252BDE-4FB0-4E7C-DF7D-3DE38EDDD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825" y="4137061"/>
            <a:ext cx="3334215" cy="211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9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CD12C2-FB88-AE24-7D42-D0793F778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68B180A9-EB90-582F-4DB9-5DF32D281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A1DE1268-F2F1-F731-3915-71DB447B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D7A350FD-3FED-28E1-F38E-D6F27EB85A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539D9ED1-3F54-166F-365A-4A9CFF1A8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D825FDB4-05CB-2E01-4998-4EEF086AB7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50D39781-2570-535D-44A5-D8114DB1F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3356E5E1-EBB1-1D0A-7AEE-105C6160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36561EDE-C453-33F1-F799-806EF5209B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4DD4CD6E-CC62-BFBC-184C-B47FF58164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B5B9886A-CC7C-7A15-673F-14D1C46C65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C791358B-9314-9182-9987-55C244500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857C242F-0C38-5BA0-C0F2-D4A66724E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>
            <a:extLst>
              <a:ext uri="{FF2B5EF4-FFF2-40B4-BE49-F238E27FC236}">
                <a16:creationId xmlns:a16="http://schemas.microsoft.com/office/drawing/2014/main" id="{7D2DA1B3-17E6-0EFA-6BA2-22BEB2DE7C31}"/>
              </a:ext>
            </a:extLst>
          </p:cNvPr>
          <p:cNvSpPr/>
          <p:nvPr/>
        </p:nvSpPr>
        <p:spPr>
          <a:xfrm>
            <a:off x="2978419" y="322981"/>
            <a:ext cx="5894539" cy="2565132"/>
          </a:xfrm>
          <a:prstGeom prst="cloudCallout">
            <a:avLst>
              <a:gd name="adj1" fmla="val -52391"/>
              <a:gd name="adj2" fmla="val 662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chemeClr val="tx1"/>
                </a:solidFill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83339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2ED659-238B-13A5-A19F-F55912266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423" y="2497044"/>
            <a:ext cx="6554115" cy="4020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86CFE5-9122-22CE-E0C3-ABA159991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849" y="95723"/>
            <a:ext cx="4887007" cy="89547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E1CEF6A-516F-B805-EDAF-9903B96AF890}"/>
              </a:ext>
            </a:extLst>
          </p:cNvPr>
          <p:cNvGrpSpPr/>
          <p:nvPr/>
        </p:nvGrpSpPr>
        <p:grpSpPr>
          <a:xfrm>
            <a:off x="1047425" y="1253190"/>
            <a:ext cx="6554114" cy="827668"/>
            <a:chOff x="2045010" y="1239921"/>
            <a:chExt cx="6554114" cy="82766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A3A85A-6321-FFA1-E434-A502D8F2674F}"/>
                </a:ext>
              </a:extLst>
            </p:cNvPr>
            <p:cNvSpPr txBox="1"/>
            <p:nvPr/>
          </p:nvSpPr>
          <p:spPr>
            <a:xfrm>
              <a:off x="2045010" y="1535867"/>
              <a:ext cx="6554114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The children look so smart – thank you.</a:t>
              </a:r>
            </a:p>
          </p:txBody>
        </p:sp>
        <p:pic>
          <p:nvPicPr>
            <p:cNvPr id="5" name="Picture 4" descr="A cartoon emoji with a thumbs up&#10;&#10;Description automatically generated">
              <a:extLst>
                <a:ext uri="{FF2B5EF4-FFF2-40B4-BE49-F238E27FC236}">
                  <a16:creationId xmlns:a16="http://schemas.microsoft.com/office/drawing/2014/main" id="{EECD9933-08A9-AADA-D53D-7F08829CF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6976524" y="1239921"/>
              <a:ext cx="1185028" cy="827668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8359674" y="2510714"/>
            <a:ext cx="3646061" cy="4022737"/>
            <a:chOff x="8359674" y="2510714"/>
            <a:chExt cx="3646061" cy="4022737"/>
          </a:xfrm>
        </p:grpSpPr>
        <p:pic>
          <p:nvPicPr>
            <p:cNvPr id="4" name="Picture 3" descr="FREE IS MY LIFE: 4000 FREE Winter Coats for Kids on 11/26 - Get FREE ...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9674" y="4378507"/>
              <a:ext cx="2154944" cy="2154944"/>
            </a:xfrm>
            <a:prstGeom prst="rect">
              <a:avLst/>
            </a:prstGeom>
          </p:spPr>
        </p:pic>
        <p:pic>
          <p:nvPicPr>
            <p:cNvPr id="7" name="Picture 6" descr="キャップ 布 衣料品 · Pixabayの無料ベクター素材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8297" y="4083447"/>
              <a:ext cx="950660" cy="1057207"/>
            </a:xfrm>
            <a:prstGeom prst="rect">
              <a:avLst/>
            </a:prstGeom>
          </p:spPr>
        </p:pic>
        <p:pic>
          <p:nvPicPr>
            <p:cNvPr id="10" name="Picture 9" descr="Winter Gloves Image HQ Image Free PNG Transparent HQ PNG Download ...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9154" y="3090501"/>
              <a:ext cx="1010946" cy="922699"/>
            </a:xfrm>
            <a:prstGeom prst="rect">
              <a:avLst/>
            </a:prstGeom>
          </p:spPr>
        </p:pic>
        <p:pic>
          <p:nvPicPr>
            <p:cNvPr id="11" name="Picture 10" descr="Winter Berry Beaded Scarf | Alternating single and double-cr… | Flickr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2161" y="5309877"/>
              <a:ext cx="1223574" cy="122357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7A3A85A-6321-FFA1-E434-A502D8F2674F}"/>
                </a:ext>
              </a:extLst>
            </p:cNvPr>
            <p:cNvSpPr txBox="1"/>
            <p:nvPr/>
          </p:nvSpPr>
          <p:spPr>
            <a:xfrm>
              <a:off x="8359674" y="2510714"/>
              <a:ext cx="3646061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Now it’s so chilly outside…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183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1C38FE-4F63-1D02-C792-B27A5C11B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6724" y="5115852"/>
            <a:ext cx="1103458" cy="1491488"/>
          </a:xfrm>
          <a:prstGeom prst="rect">
            <a:avLst/>
          </a:prstGeom>
        </p:spPr>
      </p:pic>
      <p:pic>
        <p:nvPicPr>
          <p:cNvPr id="12" name="Picture 11" descr="A cartoon of kids playing with a ball&#10;&#10;Description automatically generated">
            <a:extLst>
              <a:ext uri="{FF2B5EF4-FFF2-40B4-BE49-F238E27FC236}">
                <a16:creationId xmlns:a16="http://schemas.microsoft.com/office/drawing/2014/main" id="{B40D7F7A-D43D-B706-45FB-63C88F58516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24365" y="5385644"/>
            <a:ext cx="1519655" cy="130832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C971CB5-14E1-6A9F-C006-09E2EEE52A41}"/>
              </a:ext>
            </a:extLst>
          </p:cNvPr>
          <p:cNvGrpSpPr/>
          <p:nvPr/>
        </p:nvGrpSpPr>
        <p:grpSpPr>
          <a:xfrm>
            <a:off x="3474394" y="161272"/>
            <a:ext cx="5457939" cy="1200329"/>
            <a:chOff x="3474394" y="161272"/>
            <a:chExt cx="5457939" cy="120032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5ABFB5-00A3-564B-3AC8-5812AA54CBE4}"/>
                </a:ext>
              </a:extLst>
            </p:cNvPr>
            <p:cNvSpPr txBox="1"/>
            <p:nvPr/>
          </p:nvSpPr>
          <p:spPr>
            <a:xfrm>
              <a:off x="3474394" y="161272"/>
              <a:ext cx="5457939" cy="120032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7200" dirty="0"/>
                <a:t>   PE Days</a:t>
              </a:r>
            </a:p>
          </p:txBody>
        </p:sp>
        <p:pic>
          <p:nvPicPr>
            <p:cNvPr id="6" name="Picture 5" descr="A cartoon of a child kicking a football ball&#10;&#10;Description automatically generated">
              <a:extLst>
                <a:ext uri="{FF2B5EF4-FFF2-40B4-BE49-F238E27FC236}">
                  <a16:creationId xmlns:a16="http://schemas.microsoft.com/office/drawing/2014/main" id="{AF168CB6-6652-C817-3CE4-21A1C790B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7815945" y="213983"/>
              <a:ext cx="1100996" cy="114761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23B8F75-B4B1-647C-F283-68053084B957}"/>
              </a:ext>
            </a:extLst>
          </p:cNvPr>
          <p:cNvSpPr txBox="1"/>
          <p:nvPr/>
        </p:nvSpPr>
        <p:spPr>
          <a:xfrm>
            <a:off x="1131704" y="1729025"/>
            <a:ext cx="8675342" cy="123110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Parks Class PE days are</a:t>
            </a:r>
          </a:p>
          <a:p>
            <a:endParaRPr lang="en-GB" sz="1000" dirty="0"/>
          </a:p>
          <a:p>
            <a:pPr algn="ctr"/>
            <a:r>
              <a:rPr lang="en-GB" sz="3200" b="1" dirty="0"/>
              <a:t>Thursday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190F33B-2E7A-816E-E243-72A91A38BFA0}"/>
              </a:ext>
            </a:extLst>
          </p:cNvPr>
          <p:cNvGrpSpPr/>
          <p:nvPr/>
        </p:nvGrpSpPr>
        <p:grpSpPr>
          <a:xfrm>
            <a:off x="2850078" y="3264330"/>
            <a:ext cx="6661697" cy="3225204"/>
            <a:chOff x="3053052" y="3264330"/>
            <a:chExt cx="6458723" cy="322520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F22BE37-554B-13A4-AB04-0A165F11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53052" y="3742170"/>
              <a:ext cx="5515745" cy="274736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18B076C-6624-FB26-E6DA-F108B3442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89867" y="3264330"/>
              <a:ext cx="2021908" cy="18515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994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F2BC67-07CE-E895-7CC8-6635444C5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E69883E-00F4-2617-92A2-DF6C4CDB0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6B803F44-A94F-9350-AEFB-7A085BC44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3641DC23-195C-FCCC-33A3-6D5854BA0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422541BD-3155-EA04-D14D-BD6E99B2FE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E1916733-338F-141B-9E26-F92AF8217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D5F0E9A8-4DD9-5434-EA5E-C21FE09A65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6E107171-91BD-594D-91B8-7DE190710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1F6C6BE9-621A-20E8-194C-933A9B646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B129C914-C969-DF8C-D043-06EC89A76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233C3E54-077F-29C2-1214-C424EB86F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48F14B85-938E-9A8C-CE6B-CB989BEBC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AA36D5A7-3352-F9A7-0990-64DC218DF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79E160-5D75-66A9-9781-8256448D8214}"/>
              </a:ext>
            </a:extLst>
          </p:cNvPr>
          <p:cNvSpPr txBox="1"/>
          <p:nvPr/>
        </p:nvSpPr>
        <p:spPr>
          <a:xfrm>
            <a:off x="3474394" y="176196"/>
            <a:ext cx="7115818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7200" dirty="0"/>
              <a:t>   Forest School</a:t>
            </a:r>
          </a:p>
        </p:txBody>
      </p:sp>
      <p:sp>
        <p:nvSpPr>
          <p:cNvPr id="7" name="Explosion: 8 Points 6">
            <a:extLst>
              <a:ext uri="{FF2B5EF4-FFF2-40B4-BE49-F238E27FC236}">
                <a16:creationId xmlns:a16="http://schemas.microsoft.com/office/drawing/2014/main" id="{F4F653BB-0903-2700-051E-78A2D7A244BB}"/>
              </a:ext>
            </a:extLst>
          </p:cNvPr>
          <p:cNvSpPr/>
          <p:nvPr/>
        </p:nvSpPr>
        <p:spPr>
          <a:xfrm>
            <a:off x="3332754" y="3176587"/>
            <a:ext cx="5990362" cy="3240974"/>
          </a:xfrm>
          <a:prstGeom prst="irregularSeal1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Parks Forest School is once a week on Tuesdays*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C7843A-328B-F8DD-7AE4-B6F6E822D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724" y="1616849"/>
            <a:ext cx="10621857" cy="144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250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DB93B7E1-660B-4A0C-05A0-6B36E5FDAD02}"/>
              </a:ext>
            </a:extLst>
          </p:cNvPr>
          <p:cNvGrpSpPr/>
          <p:nvPr/>
        </p:nvGrpSpPr>
        <p:grpSpPr>
          <a:xfrm>
            <a:off x="3445568" y="161272"/>
            <a:ext cx="5812226" cy="1754326"/>
            <a:chOff x="3445568" y="161272"/>
            <a:chExt cx="5812226" cy="175432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BA6640-C829-63EA-A3A3-3328EF7342EB}"/>
                </a:ext>
              </a:extLst>
            </p:cNvPr>
            <p:cNvSpPr txBox="1"/>
            <p:nvPr/>
          </p:nvSpPr>
          <p:spPr>
            <a:xfrm>
              <a:off x="3445568" y="161272"/>
              <a:ext cx="4655127" cy="175432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dirty="0"/>
                <a:t>Special Mentions</a:t>
              </a:r>
            </a:p>
          </p:txBody>
        </p:sp>
        <p:pic>
          <p:nvPicPr>
            <p:cNvPr id="8" name="Picture 7" descr="A tree with orange leaves&#10;&#10;Description automatically generated">
              <a:extLst>
                <a:ext uri="{FF2B5EF4-FFF2-40B4-BE49-F238E27FC236}">
                  <a16:creationId xmlns:a16="http://schemas.microsoft.com/office/drawing/2014/main" id="{0CC6BE09-5EBA-3E02-9E97-8ABE1F7A3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7503468" y="161272"/>
              <a:ext cx="1754326" cy="1754326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587883" y="3680346"/>
            <a:ext cx="9125892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You will receive an Arbor notification on the Friday before.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2F134C-D510-C7AC-7902-0C9350A55FD4}"/>
              </a:ext>
            </a:extLst>
          </p:cNvPr>
          <p:cNvGrpSpPr/>
          <p:nvPr/>
        </p:nvGrpSpPr>
        <p:grpSpPr>
          <a:xfrm>
            <a:off x="588476" y="2404534"/>
            <a:ext cx="9125892" cy="1077218"/>
            <a:chOff x="588476" y="2404534"/>
            <a:chExt cx="9125892" cy="107721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01E0AD-8381-EE3D-CBD1-D13058B080D4}"/>
                </a:ext>
              </a:extLst>
            </p:cNvPr>
            <p:cNvSpPr txBox="1"/>
            <p:nvPr/>
          </p:nvSpPr>
          <p:spPr>
            <a:xfrm>
              <a:off x="588476" y="2404534"/>
              <a:ext cx="9125892" cy="107721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Special Mentions assemblies are every Friday after Rock Up and Read.</a:t>
              </a:r>
            </a:p>
          </p:txBody>
        </p:sp>
        <p:pic>
          <p:nvPicPr>
            <p:cNvPr id="20" name="Picture 19" descr="A green leaf with black background&#10;&#10;Description automatically generated">
              <a:extLst>
                <a:ext uri="{FF2B5EF4-FFF2-40B4-BE49-F238E27FC236}">
                  <a16:creationId xmlns:a16="http://schemas.microsoft.com/office/drawing/2014/main" id="{0452B626-1E78-4570-748F-DBB60D3A3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 rot="4889031">
              <a:off x="8843376" y="2545470"/>
              <a:ext cx="732410" cy="73241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598130" y="4914152"/>
            <a:ext cx="9125892" cy="1569660"/>
            <a:chOff x="598130" y="4914152"/>
            <a:chExt cx="9125892" cy="15696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791E3FE-FEA9-C17B-424F-817BD81094BA}"/>
                </a:ext>
              </a:extLst>
            </p:cNvPr>
            <p:cNvGrpSpPr/>
            <p:nvPr/>
          </p:nvGrpSpPr>
          <p:grpSpPr>
            <a:xfrm>
              <a:off x="598130" y="4914152"/>
              <a:ext cx="9125892" cy="1569660"/>
              <a:chOff x="598130" y="4914152"/>
              <a:chExt cx="9125892" cy="156966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ECD8100-A959-8959-E022-A295CFF25481}"/>
                  </a:ext>
                </a:extLst>
              </p:cNvPr>
              <p:cNvSpPr txBox="1"/>
              <p:nvPr/>
            </p:nvSpPr>
            <p:spPr>
              <a:xfrm>
                <a:off x="598130" y="4914152"/>
                <a:ext cx="9125892" cy="156966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3200" dirty="0"/>
                  <a:t>You will also receive an Arbor notification for Merit Star and Maths Mission Awards on the Friday before.</a:t>
                </a:r>
              </a:p>
            </p:txBody>
          </p:sp>
          <p:pic>
            <p:nvPicPr>
              <p:cNvPr id="23" name="Picture 22" descr="A red star on a black background&#10;&#10;Description automatically generated">
                <a:extLst>
                  <a:ext uri="{FF2B5EF4-FFF2-40B4-BE49-F238E27FC236}">
                    <a16:creationId xmlns:a16="http://schemas.microsoft.com/office/drawing/2014/main" id="{82A949C7-4DF2-F10B-E60E-A442B06A43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8"/>
                  </a:ext>
                </a:extLst>
              </a:blip>
              <a:stretch>
                <a:fillRect/>
              </a:stretch>
            </p:blipFill>
            <p:spPr>
              <a:xfrm>
                <a:off x="9095930" y="4953000"/>
                <a:ext cx="473459" cy="473459"/>
              </a:xfrm>
              <a:prstGeom prst="rect">
                <a:avLst/>
              </a:prstGeom>
            </p:spPr>
          </p:pic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26354" y="5572534"/>
              <a:ext cx="875034" cy="7944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199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445568" y="-155996"/>
            <a:ext cx="8678098" cy="2316620"/>
            <a:chOff x="3445568" y="-155996"/>
            <a:chExt cx="8678098" cy="231662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6DC6086-6DDF-BCF7-EA82-97BA0C3DA701}"/>
                </a:ext>
              </a:extLst>
            </p:cNvPr>
            <p:cNvSpPr txBox="1"/>
            <p:nvPr/>
          </p:nvSpPr>
          <p:spPr>
            <a:xfrm>
              <a:off x="3445568" y="161272"/>
              <a:ext cx="4655127" cy="175432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dirty="0"/>
                <a:t>Rock Up And Read</a:t>
              </a:r>
            </a:p>
          </p:txBody>
        </p:sp>
        <p:pic>
          <p:nvPicPr>
            <p:cNvPr id="15" name="Picture 14" descr="Download Play Human Book Behavior Child Reading HQ PNG Image | FreePNGIm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7046" y="-155996"/>
              <a:ext cx="2316620" cy="231662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705985" y="2802974"/>
            <a:ext cx="9274627" cy="3924275"/>
            <a:chOff x="705985" y="2802974"/>
            <a:chExt cx="9274627" cy="392427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E00AD70-227B-7F50-DF76-5913AC70BF41}"/>
                </a:ext>
              </a:extLst>
            </p:cNvPr>
            <p:cNvSpPr txBox="1"/>
            <p:nvPr/>
          </p:nvSpPr>
          <p:spPr>
            <a:xfrm>
              <a:off x="705985" y="2802974"/>
              <a:ext cx="9274627" cy="58477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/>
                <a:t>Every Friday at 8:40-9:00</a:t>
              </a:r>
            </a:p>
          </p:txBody>
        </p:sp>
        <p:pic>
          <p:nvPicPr>
            <p:cNvPr id="4" name="Picture 3" descr="Un Paladín en el Infierno: octubre 20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5567" y="3681413"/>
              <a:ext cx="4655127" cy="30458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419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361B7C-5ED8-E04A-0E3D-A9A38F66F715}"/>
              </a:ext>
            </a:extLst>
          </p:cNvPr>
          <p:cNvSpPr txBox="1"/>
          <p:nvPr/>
        </p:nvSpPr>
        <p:spPr>
          <a:xfrm>
            <a:off x="4382939" y="226892"/>
            <a:ext cx="5732734" cy="175432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Parent Newsletters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4CDD49-688A-D2C3-2572-4927F5996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89525">
            <a:off x="900495" y="1152172"/>
            <a:ext cx="4410691" cy="5058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D6EA93-0245-B01F-C845-168962451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07888">
            <a:off x="5404753" y="2443189"/>
            <a:ext cx="5172797" cy="21243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2A07E7-8E3D-4C70-AE29-8609D07137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59418">
            <a:off x="6422738" y="5214283"/>
            <a:ext cx="4810796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50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ED0AB-8349-A521-8FCE-8B2592338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F4F6BEB-A693-AA89-85E0-F6825DF4A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594" y="355883"/>
            <a:ext cx="3520773" cy="16475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1FCF61-06A2-5698-9BE1-D9D5FBA77256}"/>
              </a:ext>
            </a:extLst>
          </p:cNvPr>
          <p:cNvSpPr txBox="1"/>
          <p:nvPr/>
        </p:nvSpPr>
        <p:spPr>
          <a:xfrm>
            <a:off x="3624776" y="2003425"/>
            <a:ext cx="4572129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Letters and admin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71509A-EC8B-3657-D7D9-275A0727173C}"/>
              </a:ext>
            </a:extLst>
          </p:cNvPr>
          <p:cNvSpPr txBox="1"/>
          <p:nvPr/>
        </p:nvSpPr>
        <p:spPr>
          <a:xfrm>
            <a:off x="3624775" y="2809008"/>
            <a:ext cx="4572129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Bookings</a:t>
            </a:r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073E4C90-3A4D-A65C-AE4C-FFF19A0A1EC0}"/>
              </a:ext>
            </a:extLst>
          </p:cNvPr>
          <p:cNvSpPr/>
          <p:nvPr/>
        </p:nvSpPr>
        <p:spPr>
          <a:xfrm>
            <a:off x="2924269" y="3614591"/>
            <a:ext cx="6563763" cy="2743237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We no longer use Ping!</a:t>
            </a:r>
          </a:p>
        </p:txBody>
      </p:sp>
    </p:spTree>
    <p:extLst>
      <p:ext uri="{BB962C8B-B14F-4D97-AF65-F5344CB8AC3E}">
        <p14:creationId xmlns:p14="http://schemas.microsoft.com/office/powerpoint/2010/main" val="215571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" grpId="0" animBg="1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1695</TotalTime>
  <Words>498</Words>
  <Application>Microsoft Office PowerPoint</Application>
  <PresentationFormat>Widescreen</PresentationFormat>
  <Paragraphs>76</Paragraphs>
  <Slides>24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Brewer</dc:creator>
  <cp:lastModifiedBy>Victoria Brewer</cp:lastModifiedBy>
  <cp:revision>41</cp:revision>
  <dcterms:created xsi:type="dcterms:W3CDTF">2024-09-05T21:17:56Z</dcterms:created>
  <dcterms:modified xsi:type="dcterms:W3CDTF">2026-01-16T09:18:08Z</dcterms:modified>
</cp:coreProperties>
</file>