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5"/>
  </p:notesMasterIdLst>
  <p:sldIdLst>
    <p:sldId id="284" r:id="rId2"/>
    <p:sldId id="258" r:id="rId3"/>
    <p:sldId id="259" r:id="rId4"/>
    <p:sldId id="274" r:id="rId5"/>
    <p:sldId id="260" r:id="rId6"/>
    <p:sldId id="262" r:id="rId7"/>
    <p:sldId id="261" r:id="rId8"/>
    <p:sldId id="272" r:id="rId9"/>
    <p:sldId id="263" r:id="rId10"/>
    <p:sldId id="265" r:id="rId11"/>
    <p:sldId id="280" r:id="rId12"/>
    <p:sldId id="283" r:id="rId13"/>
    <p:sldId id="266" r:id="rId14"/>
    <p:sldId id="267" r:id="rId15"/>
    <p:sldId id="256" r:id="rId16"/>
    <p:sldId id="269" r:id="rId17"/>
    <p:sldId id="268" r:id="rId18"/>
    <p:sldId id="271" r:id="rId19"/>
    <p:sldId id="275" r:id="rId20"/>
    <p:sldId id="276" r:id="rId21"/>
    <p:sldId id="277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9900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24AB4-8BF1-44DF-99AC-6AAA85F55C74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A875-443C-4B30-B0EC-4A5C77495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6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0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C238A-2A32-21D6-6266-DA273046E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46F10-4C61-4722-18C7-47EFBA111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E60E5-52B4-EF00-6031-9D4A2E7CF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E339C-0D62-2C32-B5E3-DCAF9599E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9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789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31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63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0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94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80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241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1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784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3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5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8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6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9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6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52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F498-C7BE-4CC6-9C57-2DB8DD78F8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9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package" Target="../embeddings/Microsoft_Word_Document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llustrations/thumbs-up-smiley-face-emoji-happy-4007573/" TargetMode="External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hyperlink" Target="https://pixabay.com/en/girl-football-kicking-soccer-sport-312216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pixabay.com/en/playing-ball-kids-boy-girl-31339/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ed_star_unboxed-2000px.png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viantart.com/adamlhumphreys/art/CM-Leaf-272215255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la-clase-de-laura.blogspot.com/2015/11/" TargetMode="Externa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1717BC-F4D5-B977-0C8F-388F9F465AAD}"/>
              </a:ext>
            </a:extLst>
          </p:cNvPr>
          <p:cNvSpPr txBox="1"/>
          <p:nvPr/>
        </p:nvSpPr>
        <p:spPr>
          <a:xfrm>
            <a:off x="3510905" y="95650"/>
            <a:ext cx="832879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Classroom Connect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3666AC-A210-EF49-82E3-024753760B1C}"/>
              </a:ext>
            </a:extLst>
          </p:cNvPr>
          <p:cNvSpPr txBox="1"/>
          <p:nvPr/>
        </p:nvSpPr>
        <p:spPr>
          <a:xfrm>
            <a:off x="1261521" y="1988915"/>
            <a:ext cx="8488121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Summer Term</a:t>
            </a:r>
          </a:p>
        </p:txBody>
      </p:sp>
      <p:pic>
        <p:nvPicPr>
          <p:cNvPr id="4" name="Picture 3" descr="Clipart - Summer Smile Sun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6" y="1082711"/>
            <a:ext cx="1812408" cy="1812408"/>
          </a:xfrm>
          <a:prstGeom prst="rect">
            <a:avLst/>
          </a:prstGeom>
        </p:spPr>
      </p:pic>
      <p:pic>
        <p:nvPicPr>
          <p:cNvPr id="7" name="Picture 6" descr="Blossom Bloom Purple · Free photo on Pixabay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351" y="1538006"/>
            <a:ext cx="1446730" cy="148594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BA8A69-3202-9334-D7BE-A7BEFB059CEF}"/>
              </a:ext>
            </a:extLst>
          </p:cNvPr>
          <p:cNvGrpSpPr/>
          <p:nvPr/>
        </p:nvGrpSpPr>
        <p:grpSpPr>
          <a:xfrm>
            <a:off x="10654756" y="5097633"/>
            <a:ext cx="1214729" cy="1664717"/>
            <a:chOff x="10210304" y="3682255"/>
            <a:chExt cx="2067078" cy="2994052"/>
          </a:xfrm>
        </p:grpSpPr>
        <p:pic>
          <p:nvPicPr>
            <p:cNvPr id="8" name="Picture 7" descr="Clipart - Red sandal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9348">
              <a:off x="10210304" y="3682255"/>
              <a:ext cx="1797244" cy="1797244"/>
            </a:xfrm>
            <a:prstGeom prst="rect">
              <a:avLst/>
            </a:prstGeom>
          </p:spPr>
        </p:pic>
        <p:pic>
          <p:nvPicPr>
            <p:cNvPr id="25" name="Picture 24" descr="Clipart - Red sandal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1624" flipV="1">
              <a:off x="10480138" y="4879063"/>
              <a:ext cx="1797244" cy="1797244"/>
            </a:xfrm>
            <a:prstGeom prst="rect">
              <a:avLst/>
            </a:prstGeom>
          </p:spPr>
        </p:pic>
      </p:grpSp>
      <p:pic>
        <p:nvPicPr>
          <p:cNvPr id="9" name="Picture 8" descr="soccer field sprinkler | Early morning sprinklers, getting t… | Flickr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17" y="3205760"/>
            <a:ext cx="1333686" cy="10002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3F636E-6777-5026-8E7D-523E92A26486}"/>
              </a:ext>
            </a:extLst>
          </p:cNvPr>
          <p:cNvGrpSpPr/>
          <p:nvPr/>
        </p:nvGrpSpPr>
        <p:grpSpPr>
          <a:xfrm>
            <a:off x="3241964" y="4378664"/>
            <a:ext cx="7093301" cy="2253705"/>
            <a:chOff x="3241964" y="4378664"/>
            <a:chExt cx="7093301" cy="22537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9FC1751-9C9E-DE3F-EEF3-A3BD31A0B128}"/>
                </a:ext>
              </a:extLst>
            </p:cNvPr>
            <p:cNvGrpSpPr/>
            <p:nvPr/>
          </p:nvGrpSpPr>
          <p:grpSpPr>
            <a:xfrm>
              <a:off x="3241964" y="4412734"/>
              <a:ext cx="5334238" cy="2219635"/>
              <a:chOff x="4766734" y="4389985"/>
              <a:chExt cx="5334238" cy="221963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31BEECD-C0B9-C296-4306-E364DA9FD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48733" y="4389985"/>
                <a:ext cx="1321044" cy="209579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6F6D204-43A7-F2CD-6CF4-8CE4D0449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66734" y="4389985"/>
                <a:ext cx="1333686" cy="221963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2148741-8DEA-91FA-4C22-62131D53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94557" y="4389985"/>
                <a:ext cx="1267002" cy="209579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9608BFB-F2D3-3942-1EDE-132F9D067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86339" y="4389985"/>
                <a:ext cx="1314633" cy="2210108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142BEE-EF81-EA26-B077-B43B083B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53351" y="4378664"/>
              <a:ext cx="1781914" cy="212986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FC05347-9616-1D63-14EF-DFB73AF2178F}"/>
              </a:ext>
            </a:extLst>
          </p:cNvPr>
          <p:cNvSpPr txBox="1"/>
          <p:nvPr/>
        </p:nvSpPr>
        <p:spPr>
          <a:xfrm>
            <a:off x="4009889" y="3531347"/>
            <a:ext cx="454346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Attenborough Class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FD406B-51FB-99E9-00D3-51692C2B1F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2947" y="3503658"/>
            <a:ext cx="482255" cy="612464"/>
          </a:xfrm>
          <a:prstGeom prst="rect">
            <a:avLst/>
          </a:prstGeom>
        </p:spPr>
      </p:pic>
      <p:sp>
        <p:nvSpPr>
          <p:cNvPr id="24" name="Scroll: Horizontal 23">
            <a:extLst>
              <a:ext uri="{FF2B5EF4-FFF2-40B4-BE49-F238E27FC236}">
                <a16:creationId xmlns:a16="http://schemas.microsoft.com/office/drawing/2014/main" id="{8B41605A-1DA9-5206-A6F3-D82D1078A4AA}"/>
              </a:ext>
            </a:extLst>
          </p:cNvPr>
          <p:cNvSpPr/>
          <p:nvPr/>
        </p:nvSpPr>
        <p:spPr>
          <a:xfrm>
            <a:off x="299582" y="4378664"/>
            <a:ext cx="2588983" cy="1892174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Meet the adults in Attenborough class</a:t>
            </a:r>
          </a:p>
        </p:txBody>
      </p:sp>
    </p:spTree>
    <p:extLst>
      <p:ext uri="{BB962C8B-B14F-4D97-AF65-F5344CB8AC3E}">
        <p14:creationId xmlns:p14="http://schemas.microsoft.com/office/powerpoint/2010/main" val="40106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499778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Class Page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80068" y="1456384"/>
            <a:ext cx="7224896" cy="2464225"/>
            <a:chOff x="1880068" y="1456384"/>
            <a:chExt cx="7224896" cy="2464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0068" y="1465848"/>
              <a:ext cx="2723792" cy="2445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2625" y="1456384"/>
              <a:ext cx="4262339" cy="246422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5" y="4125667"/>
            <a:ext cx="4416860" cy="2742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7676E-01AF-F8DE-7400-6C3502E97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886" y="4125667"/>
            <a:ext cx="3809008" cy="24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164345" y="3429000"/>
            <a:ext cx="2295079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Curriculum</a:t>
            </a:r>
          </a:p>
          <a:p>
            <a:pPr algn="ctr"/>
            <a:r>
              <a:rPr lang="en-GB" sz="3200" dirty="0"/>
              <a:t>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5F7435-D71D-58DA-34FB-B0814C5D4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10" y="95650"/>
            <a:ext cx="740410" cy="63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398C67-14D5-F541-3DF7-3ABA60932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6" y="880110"/>
            <a:ext cx="1052830" cy="796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A8884D-A505-0810-0E02-C02B6FE40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109" y="1807999"/>
            <a:ext cx="851272" cy="1101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207C4-FD1D-BA0A-ECA8-2DEA56F50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23" y="2343195"/>
            <a:ext cx="1088527" cy="9456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48A6D7-FDEB-93E3-DE4E-47771A969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4025" y="95649"/>
            <a:ext cx="8978499" cy="66965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CBA91A-FB2F-C467-0898-1685981916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2783" y="4697160"/>
            <a:ext cx="691286" cy="403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7ECD6C-DD7F-D552-2121-20BCD210AB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2413" y="5199234"/>
            <a:ext cx="493009" cy="4115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D99B43-D79A-095F-A84D-29AAD3AE50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1137" y="710160"/>
            <a:ext cx="506837" cy="4890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48B752-9605-CA92-B730-3A5BB4628A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8606" y="128689"/>
            <a:ext cx="506837" cy="2850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00DB84-6859-5D7F-BA4E-89D7E0123E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707615" y="450070"/>
            <a:ext cx="355021" cy="3865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2E7CE8-D1F3-ECD8-BBB2-1FEA661356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55936" y="960389"/>
            <a:ext cx="406105" cy="5122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6864B8-6508-FAB3-31C0-06B510E9FF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09488" y="2492129"/>
            <a:ext cx="652553" cy="6477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AE02CB-B4FC-8CD0-40BA-7DA304E49A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37380" y="6165287"/>
            <a:ext cx="568632" cy="5970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5BDAAB9-2F83-8638-4F86-8AFFFE2162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240" y="5971454"/>
            <a:ext cx="340390" cy="3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4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E569D50-3F33-C3F2-59E2-D9F900ABB756}"/>
              </a:ext>
            </a:extLst>
          </p:cNvPr>
          <p:cNvGrpSpPr/>
          <p:nvPr/>
        </p:nvGrpSpPr>
        <p:grpSpPr>
          <a:xfrm>
            <a:off x="1020397" y="148298"/>
            <a:ext cx="4927600" cy="6874335"/>
            <a:chOff x="1020397" y="148298"/>
            <a:chExt cx="4927600" cy="6874335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38C5580D-B263-4EE8-5E99-8D7A8906BD9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6182823"/>
                </p:ext>
              </p:extLst>
            </p:nvPr>
          </p:nvGraphicFramePr>
          <p:xfrm>
            <a:off x="1020397" y="148298"/>
            <a:ext cx="4927600" cy="5418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4" imgW="6350889" imgH="6985403" progId="Word.Document.12">
                    <p:embed/>
                  </p:oleObj>
                </mc:Choice>
                <mc:Fallback>
                  <p:oleObj name="Document" r:id="rId4" imgW="6350889" imgH="6985403" progId="Word.Document.12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38C5580D-B263-4EE8-5E99-8D7A8906BD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20397" y="148298"/>
                          <a:ext cx="4927600" cy="5418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C1902C-5A08-B958-683D-1BDF211A2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0397" y="5264635"/>
              <a:ext cx="4927600" cy="175799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C78237-393E-7571-C817-E693393E0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927" y="2268687"/>
            <a:ext cx="5598224" cy="4589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9D0BF-BDFC-9B9F-0621-7B262C9C8E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5652" y="295764"/>
            <a:ext cx="5336499" cy="15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8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Attenborough Days for: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39979" y="2058694"/>
            <a:ext cx="5616926" cy="740664"/>
            <a:chOff x="3472519" y="2817642"/>
            <a:chExt cx="5616926" cy="7406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2895587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Computing:</a:t>
              </a:r>
              <a:r>
                <a:rPr lang="en-GB" sz="3200"/>
                <a:t>	Tuesday</a:t>
              </a:r>
              <a:endParaRPr lang="en-GB" sz="3200" dirty="0"/>
            </a:p>
          </p:txBody>
        </p:sp>
        <p:pic>
          <p:nvPicPr>
            <p:cNvPr id="2" name="Picture 1" descr="File:Dell Desktop Computer in school classroom.jpg - Wikimedia Commons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596" y="2817642"/>
              <a:ext cx="987552" cy="74066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448335" y="3000729"/>
            <a:ext cx="5616926" cy="708196"/>
            <a:chOff x="3472519" y="4325579"/>
            <a:chExt cx="5616926" cy="7081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4387290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Library:	Wednesday</a:t>
              </a:r>
            </a:p>
          </p:txBody>
        </p:sp>
        <p:pic>
          <p:nvPicPr>
            <p:cNvPr id="18" name="Picture 17" descr="Un Paladín en el Infierno: octubre 20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39" y="4325579"/>
              <a:ext cx="1082377" cy="70819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2B8F7C-2D30-EA42-6318-27028D692C30}"/>
              </a:ext>
            </a:extLst>
          </p:cNvPr>
          <p:cNvGrpSpPr/>
          <p:nvPr/>
        </p:nvGrpSpPr>
        <p:grpSpPr>
          <a:xfrm>
            <a:off x="1601788" y="3910296"/>
            <a:ext cx="8774153" cy="2601262"/>
            <a:chOff x="1601788" y="3910296"/>
            <a:chExt cx="8774153" cy="2601262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84B465DF-0111-11CA-09BB-42CFE452808B}"/>
                </a:ext>
              </a:extLst>
            </p:cNvPr>
            <p:cNvSpPr/>
            <p:nvPr/>
          </p:nvSpPr>
          <p:spPr>
            <a:xfrm>
              <a:off x="1601788" y="3910296"/>
              <a:ext cx="8774153" cy="2601262"/>
            </a:xfrm>
            <a:prstGeom prst="wav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2000" b="1" dirty="0">
                <a:solidFill>
                  <a:schemeClr val="tx1"/>
                </a:solidFill>
              </a:endParaRPr>
            </a:p>
            <a:p>
              <a:r>
                <a:rPr lang="en-GB" sz="2000" b="1" dirty="0">
                  <a:solidFill>
                    <a:schemeClr val="tx1"/>
                  </a:solidFill>
                </a:rPr>
                <a:t>Upcoming trips:</a:t>
              </a:r>
            </a:p>
            <a:p>
              <a:endParaRPr lang="en-GB" sz="2000" b="1" dirty="0">
                <a:solidFill>
                  <a:schemeClr val="tx1"/>
                </a:solidFill>
              </a:endParaRPr>
            </a:p>
            <a:p>
              <a:r>
                <a:rPr lang="en-GB" sz="2000" b="1" dirty="0">
                  <a:solidFill>
                    <a:schemeClr val="tx1"/>
                  </a:solidFill>
                </a:rPr>
                <a:t>Local Walk - Friday 15</a:t>
              </a:r>
              <a:r>
                <a:rPr lang="en-GB" sz="2000" b="1" baseline="30000" dirty="0">
                  <a:solidFill>
                    <a:schemeClr val="tx1"/>
                  </a:solidFill>
                </a:rPr>
                <a:t>th</a:t>
              </a:r>
              <a:r>
                <a:rPr lang="en-GB" sz="2000" b="1" dirty="0">
                  <a:solidFill>
                    <a:schemeClr val="tx1"/>
                  </a:solidFill>
                </a:rPr>
                <a:t> May, 9-10.45am</a:t>
              </a:r>
            </a:p>
            <a:p>
              <a:endParaRPr lang="en-GB" sz="2000" b="1" dirty="0">
                <a:solidFill>
                  <a:schemeClr val="tx1"/>
                </a:solidFill>
              </a:endParaRPr>
            </a:p>
            <a:p>
              <a:r>
                <a:rPr lang="en-GB" sz="2000" b="1" dirty="0" err="1">
                  <a:solidFill>
                    <a:schemeClr val="tx1"/>
                  </a:solidFill>
                </a:rPr>
                <a:t>Drusillas</a:t>
              </a:r>
              <a:r>
                <a:rPr lang="en-GB" sz="2000" b="1" dirty="0">
                  <a:solidFill>
                    <a:schemeClr val="tx1"/>
                  </a:solidFill>
                </a:rPr>
                <a:t> - Tuesday 23</a:t>
              </a:r>
              <a:r>
                <a:rPr lang="en-GB" sz="2000" b="1" baseline="30000" dirty="0">
                  <a:solidFill>
                    <a:schemeClr val="tx1"/>
                  </a:solidFill>
                </a:rPr>
                <a:t>rd</a:t>
              </a:r>
              <a:r>
                <a:rPr lang="en-GB" sz="2000" b="1" dirty="0">
                  <a:solidFill>
                    <a:schemeClr val="tx1"/>
                  </a:solidFill>
                </a:rPr>
                <a:t> June, all day</a:t>
              </a:r>
            </a:p>
            <a:p>
              <a:endParaRPr lang="en-GB" dirty="0"/>
            </a:p>
            <a:p>
              <a:endParaRPr lang="en-GB" dirty="0"/>
            </a:p>
          </p:txBody>
        </p:sp>
        <p:pic>
          <p:nvPicPr>
            <p:cNvPr id="10" name="Picture 9" descr="Coach Bus Red · Free vector graphic on Pixabay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3508" y="5703623"/>
              <a:ext cx="846553" cy="43474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0CC537C-AEC9-C0B4-5AEE-E5219DF39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401" y="5538671"/>
            <a:ext cx="2035605" cy="639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BD68B3-5A02-8F29-FF5D-8505B2160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385" y="4612953"/>
            <a:ext cx="814542" cy="7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31" y="743294"/>
            <a:ext cx="2916774" cy="51914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61152" y="173692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fluency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8" y="96198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confidence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7" y="2540385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Tackle challenges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0F7F7-0DD8-B8D1-6B9F-8349BFAC2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89" y="1448679"/>
            <a:ext cx="3088428" cy="1369834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BC87E979-1BBF-710C-104E-FA2EE612CC76}"/>
              </a:ext>
            </a:extLst>
          </p:cNvPr>
          <p:cNvSpPr/>
          <p:nvPr/>
        </p:nvSpPr>
        <p:spPr>
          <a:xfrm>
            <a:off x="380622" y="3421279"/>
            <a:ext cx="3259666" cy="330648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Times Tables homework will be starting later this year.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640288" y="158519"/>
            <a:ext cx="4572129" cy="6840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Practise regularly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81E284-4723-E8AF-E28F-A959D174B9CF}"/>
              </a:ext>
            </a:extLst>
          </p:cNvPr>
          <p:cNvGrpSpPr/>
          <p:nvPr/>
        </p:nvGrpSpPr>
        <p:grpSpPr>
          <a:xfrm>
            <a:off x="3927208" y="3589867"/>
            <a:ext cx="4911486" cy="3203726"/>
            <a:chOff x="3927208" y="3589867"/>
            <a:chExt cx="4911486" cy="320372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927208" y="5223933"/>
              <a:ext cx="4606624" cy="156966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Login:</a:t>
              </a:r>
              <a:r>
                <a:rPr lang="en-US" sz="3200" dirty="0" err="1">
                  <a:highlight>
                    <a:srgbClr val="FFFF00"/>
                  </a:highlight>
                </a:rPr>
                <a:t>sur</a:t>
              </a:r>
              <a:r>
                <a:rPr lang="en-US" sz="3200" dirty="0" err="1">
                  <a:highlight>
                    <a:srgbClr val="00FF00"/>
                  </a:highlight>
                </a:rPr>
                <a:t>nam</a:t>
              </a:r>
              <a:r>
                <a:rPr lang="en-US" sz="3200" dirty="0"/>
                <a:t> </a:t>
              </a:r>
              <a:r>
                <a:rPr lang="en-US" sz="3200" dirty="0">
                  <a:highlight>
                    <a:srgbClr val="FFFF00"/>
                  </a:highlight>
                </a:rPr>
                <a:t>sur</a:t>
              </a:r>
              <a:r>
                <a:rPr lang="en-US" sz="3200" dirty="0">
                  <a:highlight>
                    <a:srgbClr val="00FF00"/>
                  </a:highlight>
                </a:rPr>
                <a:t>nam</a:t>
              </a:r>
              <a:r>
                <a:rPr lang="en-US" sz="3200" dirty="0"/>
                <a:t>:@rkps.me</a:t>
              </a:r>
            </a:p>
            <a:p>
              <a:r>
                <a:rPr lang="en-US" sz="3200" dirty="0"/>
                <a:t>Password: words123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79ECE5-D767-6C8C-2DAB-35FC66778F99}"/>
                </a:ext>
              </a:extLst>
            </p:cNvPr>
            <p:cNvSpPr/>
            <p:nvPr/>
          </p:nvSpPr>
          <p:spPr>
            <a:xfrm>
              <a:off x="4395575" y="3589867"/>
              <a:ext cx="1562204" cy="105683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First 3 letters of surname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E80D3B-CABC-482B-959F-68497D505E00}"/>
                </a:ext>
              </a:extLst>
            </p:cNvPr>
            <p:cNvSpPr/>
            <p:nvPr/>
          </p:nvSpPr>
          <p:spPr>
            <a:xfrm>
              <a:off x="7276490" y="3864552"/>
              <a:ext cx="1562204" cy="1056839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First 3 letters of forename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D41062-DB90-B54B-96A4-347F5FA49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8393" y="4187313"/>
              <a:ext cx="357693" cy="11912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1C9CE9-A57A-268E-150A-6AE72EED7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876" y="4526352"/>
              <a:ext cx="1179004" cy="8544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4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E4629E-21F4-AE99-094A-0F5EEECA5A5D}"/>
              </a:ext>
            </a:extLst>
          </p:cNvPr>
          <p:cNvSpPr txBox="1"/>
          <p:nvPr/>
        </p:nvSpPr>
        <p:spPr>
          <a:xfrm>
            <a:off x="3852437" y="142240"/>
            <a:ext cx="4487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Maths at Home</a:t>
            </a:r>
            <a:endParaRPr lang="en-GB" sz="4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0EF9D-26BB-0922-8CE1-5A75BF980827}"/>
              </a:ext>
            </a:extLst>
          </p:cNvPr>
          <p:cNvSpPr txBox="1"/>
          <p:nvPr/>
        </p:nvSpPr>
        <p:spPr>
          <a:xfrm>
            <a:off x="201454" y="1361050"/>
            <a:ext cx="232627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Place Value: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House numbers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Shopping receipts</a:t>
            </a:r>
          </a:p>
          <a:p>
            <a:pPr marL="285750" indent="-285750">
              <a:buFontTx/>
              <a:buChar char="-"/>
            </a:pPr>
            <a:r>
              <a:rPr lang="en-US" dirty="0"/>
              <a:t>Car number plates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Prices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TV channels 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794D7C-6F91-D8F6-9954-79BAF25346FD}"/>
              </a:ext>
            </a:extLst>
          </p:cNvPr>
          <p:cNvSpPr txBox="1"/>
          <p:nvPr/>
        </p:nvSpPr>
        <p:spPr>
          <a:xfrm>
            <a:off x="3852437" y="1290873"/>
            <a:ext cx="44871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Addition and Subtraction: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Adding prices when shopping.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Calculating change when spending money.</a:t>
            </a:r>
          </a:p>
          <a:p>
            <a:pPr marL="285750" indent="-285750">
              <a:buFontTx/>
              <a:buChar char="-"/>
            </a:pPr>
            <a:r>
              <a:rPr lang="en-US" dirty="0"/>
              <a:t>Adding or subtracting distances on a journey.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0C1C6-7131-F2BE-2CC0-4B0B02B919A7}"/>
              </a:ext>
            </a:extLst>
          </p:cNvPr>
          <p:cNvSpPr txBox="1"/>
          <p:nvPr/>
        </p:nvSpPr>
        <p:spPr>
          <a:xfrm>
            <a:off x="163652" y="4451919"/>
            <a:ext cx="30918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Multiplication</a:t>
            </a:r>
            <a:r>
              <a:rPr lang="en-US" b="1" dirty="0"/>
              <a:t> </a:t>
            </a:r>
            <a:r>
              <a:rPr lang="en-US" sz="2400" b="1" dirty="0"/>
              <a:t>and Division: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Times table recall</a:t>
            </a:r>
          </a:p>
          <a:p>
            <a:pPr marL="285750" indent="-285750">
              <a:buFontTx/>
              <a:buChar char="-"/>
            </a:pPr>
            <a:r>
              <a:rPr lang="en-US" dirty="0"/>
              <a:t>Increasing recipes</a:t>
            </a:r>
          </a:p>
          <a:p>
            <a:pPr marL="285750" indent="-285750">
              <a:buFontTx/>
              <a:buChar char="-"/>
            </a:pPr>
            <a:r>
              <a:rPr lang="en-US" dirty="0"/>
              <a:t>Packing: How many full boxes of 6 can we make?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7BADE-197D-42DD-2216-8687A76ECBCF}"/>
              </a:ext>
            </a:extLst>
          </p:cNvPr>
          <p:cNvSpPr txBox="1"/>
          <p:nvPr/>
        </p:nvSpPr>
        <p:spPr>
          <a:xfrm>
            <a:off x="8919925" y="1228417"/>
            <a:ext cx="3296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Fractions, Decimals and Percentages: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Sharing food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Reading prices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Measuring ingredients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27BBD-8794-CB27-42FD-21E6FCBDF10E}"/>
              </a:ext>
            </a:extLst>
          </p:cNvPr>
          <p:cNvSpPr txBox="1"/>
          <p:nvPr/>
        </p:nvSpPr>
        <p:spPr>
          <a:xfrm>
            <a:off x="4410921" y="4034073"/>
            <a:ext cx="3508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Measures: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Cooking: weighing ingredients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Time: arrival times, length of travel, finishing times</a:t>
            </a:r>
          </a:p>
          <a:p>
            <a:pPr marL="285750" indent="-285750">
              <a:buFontTx/>
              <a:buChar char="-"/>
            </a:pPr>
            <a:r>
              <a:rPr lang="en-US" dirty="0"/>
              <a:t>Length: measure items around the house or outside with a rule or tape measure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A182B-34A0-34CA-5966-1BD8B7ADCECB}"/>
              </a:ext>
            </a:extLst>
          </p:cNvPr>
          <p:cNvSpPr txBox="1"/>
          <p:nvPr/>
        </p:nvSpPr>
        <p:spPr>
          <a:xfrm>
            <a:off x="8604987" y="4034073"/>
            <a:ext cx="28511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Geometry: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Shape hunt at home and outside</a:t>
            </a:r>
          </a:p>
          <a:p>
            <a:pPr marL="285750" indent="-285750">
              <a:buFontTx/>
              <a:buChar char="-"/>
            </a:pPr>
            <a:r>
              <a:rPr lang="en-US" dirty="0"/>
              <a:t>Building models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Blindfolded directions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Shape spot competitions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Lego building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30" name="Picture 6" descr="Cast Brass Oval House Number - Rope ...">
            <a:extLst>
              <a:ext uri="{FF2B5EF4-FFF2-40B4-BE49-F238E27FC236}">
                <a16:creationId xmlns:a16="http://schemas.microsoft.com/office/drawing/2014/main" id="{415D3F07-6973-BE21-BD59-DB422F12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69" y="746582"/>
            <a:ext cx="1228936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hopping / Grocery Store Receipt Mockup PSD - Good Mockups">
            <a:extLst>
              <a:ext uri="{FF2B5EF4-FFF2-40B4-BE49-F238E27FC236}">
                <a16:creationId xmlns:a16="http://schemas.microsoft.com/office/drawing/2014/main" id="{231EB28B-FEF6-3C8C-CA02-65004A29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5" y="3193858"/>
            <a:ext cx="1638581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 Dish Pizzas or Pan Pizzas">
            <a:extLst>
              <a:ext uri="{FF2B5EF4-FFF2-40B4-BE49-F238E27FC236}">
                <a16:creationId xmlns:a16="http://schemas.microsoft.com/office/drawing/2014/main" id="{A5790235-2F9A-8230-93A3-4E8B9FAF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13" y="67855"/>
            <a:ext cx="1228936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GO Building Projects for Kids">
            <a:extLst>
              <a:ext uri="{FF2B5EF4-FFF2-40B4-BE49-F238E27FC236}">
                <a16:creationId xmlns:a16="http://schemas.microsoft.com/office/drawing/2014/main" id="{2EFA3930-B6CA-6085-7C17-AAB6208D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080" y="3457493"/>
            <a:ext cx="1579589" cy="115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easurement Activities for Preschoolers ...">
            <a:extLst>
              <a:ext uri="{FF2B5EF4-FFF2-40B4-BE49-F238E27FC236}">
                <a16:creationId xmlns:a16="http://schemas.microsoft.com/office/drawing/2014/main" id="{9C1CC131-8CEA-0BA7-2AE4-1499EAE8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92" y="3449638"/>
            <a:ext cx="2236224" cy="104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69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9" y="1481525"/>
            <a:ext cx="810659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Read your reading book 3 times a week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8" y="2442816"/>
            <a:ext cx="810659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Record this in your reading record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3404107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Choose a reading for pleasure book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4368225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Hand in your reading record weekly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74153" y="5396091"/>
            <a:ext cx="808834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3 reads = 1 raffle ticket drawn in Special Mentions assembly </a:t>
            </a:r>
          </a:p>
        </p:txBody>
      </p:sp>
    </p:spTree>
    <p:extLst>
      <p:ext uri="{BB962C8B-B14F-4D97-AF65-F5344CB8AC3E}">
        <p14:creationId xmlns:p14="http://schemas.microsoft.com/office/powerpoint/2010/main" val="8753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8237" t="6286" r="15653" b="5392"/>
          <a:stretch/>
        </p:blipFill>
        <p:spPr>
          <a:xfrm>
            <a:off x="4151306" y="-1"/>
            <a:ext cx="3615156" cy="6831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601757" y="2219983"/>
            <a:ext cx="3471479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reading?</a:t>
            </a:r>
          </a:p>
        </p:txBody>
      </p:sp>
    </p:spTree>
    <p:extLst>
      <p:ext uri="{BB962C8B-B14F-4D97-AF65-F5344CB8AC3E}">
        <p14:creationId xmlns:p14="http://schemas.microsoft.com/office/powerpoint/2010/main" val="8765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269823" y="393193"/>
            <a:ext cx="5616926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spelling?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F72D96-1F77-0156-B04A-C4DE5A79F488}"/>
              </a:ext>
            </a:extLst>
          </p:cNvPr>
          <p:cNvGrpSpPr/>
          <p:nvPr/>
        </p:nvGrpSpPr>
        <p:grpSpPr>
          <a:xfrm>
            <a:off x="269823" y="2850510"/>
            <a:ext cx="5063633" cy="3846218"/>
            <a:chOff x="607727" y="2885704"/>
            <a:chExt cx="5063633" cy="3846218"/>
          </a:xfrm>
        </p:grpSpPr>
        <p:sp>
          <p:nvSpPr>
            <p:cNvPr id="4" name="Rectangle 3"/>
            <p:cNvSpPr/>
            <p:nvPr/>
          </p:nvSpPr>
          <p:spPr>
            <a:xfrm>
              <a:off x="607727" y="2885704"/>
              <a:ext cx="5063633" cy="5390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Year 1 Words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DB67F9-E9CC-348D-8F0E-08AD369A5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251" y="3499195"/>
              <a:ext cx="4763558" cy="32327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C5D5A5-F49B-71B6-B935-9EFAB52D93F2}"/>
              </a:ext>
            </a:extLst>
          </p:cNvPr>
          <p:cNvGrpSpPr/>
          <p:nvPr/>
        </p:nvGrpSpPr>
        <p:grpSpPr>
          <a:xfrm>
            <a:off x="5596980" y="1690271"/>
            <a:ext cx="6175674" cy="5006457"/>
            <a:chOff x="5596980" y="1690271"/>
            <a:chExt cx="6175674" cy="5006457"/>
          </a:xfrm>
        </p:grpSpPr>
        <p:sp>
          <p:nvSpPr>
            <p:cNvPr id="20" name="Rectangle 19"/>
            <p:cNvSpPr/>
            <p:nvPr/>
          </p:nvSpPr>
          <p:spPr>
            <a:xfrm>
              <a:off x="5997092" y="1690271"/>
              <a:ext cx="5375450" cy="5390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Year 2 Words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5C7DAC-04D6-F56F-A2A5-78C1D22D7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6980" y="2434894"/>
              <a:ext cx="6175674" cy="4261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8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Phonics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67" y="1495393"/>
            <a:ext cx="8064966" cy="4991824"/>
          </a:xfrm>
          <a:prstGeom prst="rect">
            <a:avLst/>
          </a:prstGeom>
        </p:spPr>
      </p:pic>
      <p:sp>
        <p:nvSpPr>
          <p:cNvPr id="3" name="Diamond 2">
            <a:extLst>
              <a:ext uri="{FF2B5EF4-FFF2-40B4-BE49-F238E27FC236}">
                <a16:creationId xmlns:a16="http://schemas.microsoft.com/office/drawing/2014/main" id="{166708DA-D758-23FE-DC43-477DD5A3CB86}"/>
              </a:ext>
            </a:extLst>
          </p:cNvPr>
          <p:cNvSpPr/>
          <p:nvPr/>
        </p:nvSpPr>
        <p:spPr>
          <a:xfrm>
            <a:off x="231243" y="1647243"/>
            <a:ext cx="3471624" cy="4688124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Every 2 weeks, your child will be given a list of words that have our fortnightly sound. This will show how that sound is represented by different spellings.</a:t>
            </a:r>
          </a:p>
        </p:txBody>
      </p:sp>
    </p:spTree>
    <p:extLst>
      <p:ext uri="{BB962C8B-B14F-4D97-AF65-F5344CB8AC3E}">
        <p14:creationId xmlns:p14="http://schemas.microsoft.com/office/powerpoint/2010/main" val="20883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ED659-238B-13A5-A19F-F5591226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23" y="2497044"/>
            <a:ext cx="6554115" cy="402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6CFE5-9122-22CE-E0C3-ABA15999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49" y="95723"/>
            <a:ext cx="4887007" cy="8954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1CEF6A-516F-B805-EDAF-9903B96AF890}"/>
              </a:ext>
            </a:extLst>
          </p:cNvPr>
          <p:cNvGrpSpPr/>
          <p:nvPr/>
        </p:nvGrpSpPr>
        <p:grpSpPr>
          <a:xfrm>
            <a:off x="1047425" y="1284082"/>
            <a:ext cx="7207061" cy="827668"/>
            <a:chOff x="2045010" y="1270813"/>
            <a:chExt cx="7207061" cy="8276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A3A85A-6321-FFA1-E434-A502D8F2674F}"/>
                </a:ext>
              </a:extLst>
            </p:cNvPr>
            <p:cNvSpPr txBox="1"/>
            <p:nvPr/>
          </p:nvSpPr>
          <p:spPr>
            <a:xfrm>
              <a:off x="2045010" y="1535867"/>
              <a:ext cx="655411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 children continue to look so smart – thank you.</a:t>
              </a:r>
            </a:p>
          </p:txBody>
        </p:sp>
        <p:pic>
          <p:nvPicPr>
            <p:cNvPr id="5" name="Picture 4" descr="A cartoon emoji with a thumbs up&#10;&#10;Description automatically generated">
              <a:extLst>
                <a:ext uri="{FF2B5EF4-FFF2-40B4-BE49-F238E27FC236}">
                  <a16:creationId xmlns:a16="http://schemas.microsoft.com/office/drawing/2014/main" id="{EECD9933-08A9-AADA-D53D-7F08829C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8067043" y="1270813"/>
              <a:ext cx="1185028" cy="82766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7A3A85A-6321-FFA1-E434-A502D8F2674F}"/>
              </a:ext>
            </a:extLst>
          </p:cNvPr>
          <p:cNvSpPr txBox="1"/>
          <p:nvPr/>
        </p:nvSpPr>
        <p:spPr>
          <a:xfrm>
            <a:off x="8359674" y="2510714"/>
            <a:ext cx="3646061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Now it’s getting warmer and sunnier outside…</a:t>
            </a:r>
          </a:p>
        </p:txBody>
      </p:sp>
      <p:pic>
        <p:nvPicPr>
          <p:cNvPr id="12" name="Picture 11" descr="La Vie Claire Retro Cycling Water Bottle | Elite Corsa 550ml - Prendas ...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56" y="3378413"/>
            <a:ext cx="1128686" cy="1128686"/>
          </a:xfrm>
          <a:prstGeom prst="rect">
            <a:avLst/>
          </a:prstGeom>
        </p:spPr>
      </p:pic>
      <p:pic>
        <p:nvPicPr>
          <p:cNvPr id="13" name="Picture 12" descr="Nailish ramblings: Prudence Beauty Awards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56" y="4943846"/>
            <a:ext cx="1149979" cy="964969"/>
          </a:xfrm>
          <a:prstGeom prst="rect">
            <a:avLst/>
          </a:prstGeom>
        </p:spPr>
      </p:pic>
      <p:pic>
        <p:nvPicPr>
          <p:cNvPr id="14" name="Picture 13" descr="Cap PNG Picture | PNG All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505" y="3501912"/>
            <a:ext cx="1071366" cy="758198"/>
          </a:xfrm>
          <a:prstGeom prst="rect">
            <a:avLst/>
          </a:prstGeom>
        </p:spPr>
      </p:pic>
      <p:pic>
        <p:nvPicPr>
          <p:cNvPr id="15" name="Picture 14" descr="Free Images : sea, white, travel, paradise, holiday, clothing, headgear ...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30" y="4298206"/>
            <a:ext cx="1173094" cy="879820"/>
          </a:xfrm>
          <a:prstGeom prst="rect">
            <a:avLst/>
          </a:prstGeom>
        </p:spPr>
      </p:pic>
      <p:pic>
        <p:nvPicPr>
          <p:cNvPr id="17" name="Picture 16" descr="sewing a reversible sun hat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35" y="5435600"/>
            <a:ext cx="1161737" cy="8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23" y="77543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3" y="1075148"/>
            <a:ext cx="5406657" cy="4054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14" y="1056903"/>
            <a:ext cx="5430982" cy="4073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793" y="5438899"/>
            <a:ext cx="54066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Spelling Word Hunt – single or multiplayer</a:t>
            </a:r>
          </a:p>
          <a:p>
            <a:pPr algn="ctr"/>
            <a:r>
              <a:rPr lang="en-GB" sz="2000" dirty="0"/>
              <a:t>Find all the one of the spellings as quickly as you can for that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3677" y="5435600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Matching Pairs – multiplayer</a:t>
            </a:r>
          </a:p>
          <a:p>
            <a:pPr algn="ctr"/>
            <a:r>
              <a:rPr lang="en-GB" sz="2000" dirty="0"/>
              <a:t>Have all spellings of the sound face down, turning two over at a time. If the spelling matches, keep it.</a:t>
            </a:r>
          </a:p>
        </p:txBody>
      </p:sp>
    </p:spTree>
    <p:extLst>
      <p:ext uri="{BB962C8B-B14F-4D97-AF65-F5344CB8AC3E}">
        <p14:creationId xmlns:p14="http://schemas.microsoft.com/office/powerpoint/2010/main" val="25718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3" y="1076213"/>
            <a:ext cx="5592749" cy="4194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63" y="1076213"/>
            <a:ext cx="5592749" cy="41945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55839" y="5438899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Treasure or Trash – single or multiplayer</a:t>
            </a:r>
          </a:p>
          <a:p>
            <a:pPr algn="ctr"/>
            <a:r>
              <a:rPr lang="en-GB" sz="2000" dirty="0"/>
              <a:t>Have a mix of real and unreal words. Sort them into treasure for real words and trash for unreal words.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364" y="5435600"/>
            <a:ext cx="556122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Word Bingo – multiplayer</a:t>
            </a:r>
          </a:p>
          <a:p>
            <a:pPr algn="ctr"/>
            <a:r>
              <a:rPr lang="en-GB" sz="2000" dirty="0"/>
              <a:t>Make words cards for 12 words. Your child copies 5 of them. Pull the words out of a hat/pot – the first to get their 5 words wins.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8CBF8-98BB-06FE-017E-539F21E4B29C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</p:spTree>
    <p:extLst>
      <p:ext uri="{BB962C8B-B14F-4D97-AF65-F5344CB8AC3E}">
        <p14:creationId xmlns:p14="http://schemas.microsoft.com/office/powerpoint/2010/main" val="419310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D2355-97E1-8603-52DA-30567A0C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63" y="1971951"/>
            <a:ext cx="3333767" cy="2648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9217FA-7993-F248-9D3E-BBEC124E2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44" y="533892"/>
            <a:ext cx="2162477" cy="1448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ED1BA-A94A-0D8F-3EFA-47D4EBEFE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64" y="1981894"/>
            <a:ext cx="2438740" cy="264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524087-9EE3-5D6F-D9C2-0DE071BA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11" y="4631548"/>
            <a:ext cx="2302597" cy="1758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32FDE-B8D5-F216-B2D7-756657E41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8061">
            <a:off x="10342103" y="321036"/>
            <a:ext cx="1505160" cy="1571844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BC5E09F-85C3-7B61-17DD-47C69A56A998}"/>
              </a:ext>
            </a:extLst>
          </p:cNvPr>
          <p:cNvSpPr/>
          <p:nvPr/>
        </p:nvSpPr>
        <p:spPr>
          <a:xfrm>
            <a:off x="4567161" y="2172245"/>
            <a:ext cx="3253382" cy="2144921"/>
          </a:xfrm>
          <a:prstGeom prst="wedgeEllipseCallout">
            <a:avLst>
              <a:gd name="adj1" fmla="val -52164"/>
              <a:gd name="adj2" fmla="val 6809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Reading volunteers needed!</a:t>
            </a:r>
            <a:endParaRPr lang="en-GB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tar: 6 Points 1">
            <a:extLst>
              <a:ext uri="{FF2B5EF4-FFF2-40B4-BE49-F238E27FC236}">
                <a16:creationId xmlns:a16="http://schemas.microsoft.com/office/drawing/2014/main" id="{6A79025D-9DF4-D928-0572-63553DA94F42}"/>
              </a:ext>
            </a:extLst>
          </p:cNvPr>
          <p:cNvSpPr/>
          <p:nvPr/>
        </p:nvSpPr>
        <p:spPr>
          <a:xfrm>
            <a:off x="7741647" y="4793669"/>
            <a:ext cx="1745580" cy="1805302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See Mrs. Brewer if you can help – even for just one session!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32FDE-B8D5-F216-B2D7-756657E41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8061">
            <a:off x="10342103" y="321036"/>
            <a:ext cx="1505160" cy="1571844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BC5E09F-85C3-7B61-17DD-47C69A56A998}"/>
              </a:ext>
            </a:extLst>
          </p:cNvPr>
          <p:cNvSpPr/>
          <p:nvPr/>
        </p:nvSpPr>
        <p:spPr>
          <a:xfrm>
            <a:off x="4567161" y="2172245"/>
            <a:ext cx="3253382" cy="2144921"/>
          </a:xfrm>
          <a:prstGeom prst="wedgeEllipseCallout">
            <a:avLst>
              <a:gd name="adj1" fmla="val -52164"/>
              <a:gd name="adj2" fmla="val 6809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Forest School volunteers needed!</a:t>
            </a:r>
            <a:endParaRPr lang="en-GB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35432-A88D-1424-28D6-5439BCE17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54" y="1063420"/>
            <a:ext cx="3384186" cy="2075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A4426-2838-06E2-D7EA-DC11D2935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629" y="203869"/>
            <a:ext cx="4264588" cy="1806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5C549-1CF0-700C-1371-C43EE5BC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264" y="4281402"/>
            <a:ext cx="4151553" cy="2053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52BDE-4FB0-4E7C-DF7D-3DE38EDDD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25" y="4137061"/>
            <a:ext cx="3334215" cy="2114845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6CC5E0F3-5D7C-57A5-EE17-0DF657F97069}"/>
              </a:ext>
            </a:extLst>
          </p:cNvPr>
          <p:cNvSpPr/>
          <p:nvPr/>
        </p:nvSpPr>
        <p:spPr>
          <a:xfrm>
            <a:off x="8619885" y="2305439"/>
            <a:ext cx="1745580" cy="1805302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See Mrs. Brewer if you can help – even for just one session!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C38FE-4F63-1D02-C792-B27A5C11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724" y="5115852"/>
            <a:ext cx="1103458" cy="1491488"/>
          </a:xfrm>
          <a:prstGeom prst="rect">
            <a:avLst/>
          </a:prstGeom>
        </p:spPr>
      </p:pic>
      <p:pic>
        <p:nvPicPr>
          <p:cNvPr id="12" name="Picture 11" descr="A cartoon of kids playing with a ball&#10;&#10;Description automatically generated">
            <a:extLst>
              <a:ext uri="{FF2B5EF4-FFF2-40B4-BE49-F238E27FC236}">
                <a16:creationId xmlns:a16="http://schemas.microsoft.com/office/drawing/2014/main" id="{B40D7F7A-D43D-B706-45FB-63C88F5851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4365" y="5385644"/>
            <a:ext cx="1519655" cy="13083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71CB5-14E1-6A9F-C006-09E2EEE52A41}"/>
              </a:ext>
            </a:extLst>
          </p:cNvPr>
          <p:cNvGrpSpPr/>
          <p:nvPr/>
        </p:nvGrpSpPr>
        <p:grpSpPr>
          <a:xfrm>
            <a:off x="3474394" y="161272"/>
            <a:ext cx="5457939" cy="1200329"/>
            <a:chOff x="3474394" y="161272"/>
            <a:chExt cx="5457939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5ABFB5-00A3-564B-3AC8-5812AA54CBE4}"/>
                </a:ext>
              </a:extLst>
            </p:cNvPr>
            <p:cNvSpPr txBox="1"/>
            <p:nvPr/>
          </p:nvSpPr>
          <p:spPr>
            <a:xfrm>
              <a:off x="3474394" y="161272"/>
              <a:ext cx="5457939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   PE Days</a:t>
              </a:r>
            </a:p>
          </p:txBody>
        </p:sp>
        <p:pic>
          <p:nvPicPr>
            <p:cNvPr id="6" name="Picture 5" descr="A cartoon of a child kicking a football ball&#10;&#10;Description automatically generated">
              <a:extLst>
                <a:ext uri="{FF2B5EF4-FFF2-40B4-BE49-F238E27FC236}">
                  <a16:creationId xmlns:a16="http://schemas.microsoft.com/office/drawing/2014/main" id="{AF168CB6-6652-C817-3CE4-21A1C790B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815945" y="213983"/>
              <a:ext cx="1100996" cy="114761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3B8F75-B4B1-647C-F283-68053084B957}"/>
              </a:ext>
            </a:extLst>
          </p:cNvPr>
          <p:cNvSpPr txBox="1"/>
          <p:nvPr/>
        </p:nvSpPr>
        <p:spPr>
          <a:xfrm>
            <a:off x="1131704" y="1729025"/>
            <a:ext cx="8675342" cy="12311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Attenborough Class PE days are</a:t>
            </a:r>
          </a:p>
          <a:p>
            <a:endParaRPr lang="en-GB" sz="1000" dirty="0"/>
          </a:p>
          <a:p>
            <a:pPr algn="ctr"/>
            <a:r>
              <a:rPr lang="en-GB" sz="3200" b="1" dirty="0"/>
              <a:t>Monday </a:t>
            </a:r>
            <a:r>
              <a:rPr lang="en-GB" sz="3200" b="1"/>
              <a:t>and Friday</a:t>
            </a:r>
            <a:endParaRPr lang="en-GB" sz="32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90F33B-2E7A-816E-E243-72A91A38BFA0}"/>
              </a:ext>
            </a:extLst>
          </p:cNvPr>
          <p:cNvGrpSpPr/>
          <p:nvPr/>
        </p:nvGrpSpPr>
        <p:grpSpPr>
          <a:xfrm>
            <a:off x="2850078" y="3264330"/>
            <a:ext cx="6661697" cy="3225204"/>
            <a:chOff x="3053052" y="3264330"/>
            <a:chExt cx="6458723" cy="32252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22BE37-554B-13A4-AB04-0A165F11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052" y="3742170"/>
              <a:ext cx="5515745" cy="27473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8B076C-6624-FB26-E6DA-F108B3442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89867" y="3264330"/>
              <a:ext cx="2021908" cy="185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94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2BC67-07CE-E895-7CC8-6635444C5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E69883E-00F4-2617-92A2-DF6C4CDB0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6B803F44-A94F-9350-AEFB-7A085BC4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3641DC23-195C-FCCC-33A3-6D5854BA0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422541BD-3155-EA04-D14D-BD6E99B2F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E1916733-338F-141B-9E26-F92AF82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D5F0E9A8-4DD9-5434-EA5E-C21FE09A6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6E107171-91BD-594D-91B8-7DE190710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1F6C6BE9-621A-20E8-194C-933A9B646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B129C914-C969-DF8C-D043-06EC89A76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233C3E54-077F-29C2-1214-C424EB86F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48F14B85-938E-9A8C-CE6B-CB989BEBC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AA36D5A7-3352-F9A7-0990-64DC218D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79E160-5D75-66A9-9781-8256448D8214}"/>
              </a:ext>
            </a:extLst>
          </p:cNvPr>
          <p:cNvSpPr txBox="1"/>
          <p:nvPr/>
        </p:nvSpPr>
        <p:spPr>
          <a:xfrm>
            <a:off x="3474394" y="176196"/>
            <a:ext cx="7115818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7200" dirty="0"/>
              <a:t>   Forest School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F4F653BB-0903-2700-051E-78A2D7A244BB}"/>
              </a:ext>
            </a:extLst>
          </p:cNvPr>
          <p:cNvSpPr/>
          <p:nvPr/>
        </p:nvSpPr>
        <p:spPr>
          <a:xfrm>
            <a:off x="3332754" y="3176587"/>
            <a:ext cx="5990362" cy="3240974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Attenborough Forest School will be once a week next half term.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7843A-328B-F8DD-7AE4-B6F6E822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24" y="1616849"/>
            <a:ext cx="10621857" cy="1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5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3B7E1-660B-4A0C-05A0-6B36E5FDAD02}"/>
              </a:ext>
            </a:extLst>
          </p:cNvPr>
          <p:cNvGrpSpPr/>
          <p:nvPr/>
        </p:nvGrpSpPr>
        <p:grpSpPr>
          <a:xfrm>
            <a:off x="3445568" y="161272"/>
            <a:ext cx="5812226" cy="1754326"/>
            <a:chOff x="3445568" y="161272"/>
            <a:chExt cx="5812226" cy="17543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A6640-C829-63EA-A3A3-3328EF7342EB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Special Mentions</a:t>
              </a:r>
            </a:p>
          </p:txBody>
        </p:sp>
        <p:pic>
          <p:nvPicPr>
            <p:cNvPr id="8" name="Picture 7" descr="A tree with orange leaves&#10;&#10;Description automatically generated">
              <a:extLst>
                <a:ext uri="{FF2B5EF4-FFF2-40B4-BE49-F238E27FC236}">
                  <a16:creationId xmlns:a16="http://schemas.microsoft.com/office/drawing/2014/main" id="{0CC6BE09-5EBA-3E02-9E97-8ABE1F7A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503468" y="161272"/>
              <a:ext cx="1754326" cy="175432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587883" y="3680346"/>
            <a:ext cx="9125892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You will receive an Arbor notification on the Friday before.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F134C-D510-C7AC-7902-0C9350A55FD4}"/>
              </a:ext>
            </a:extLst>
          </p:cNvPr>
          <p:cNvGrpSpPr/>
          <p:nvPr/>
        </p:nvGrpSpPr>
        <p:grpSpPr>
          <a:xfrm>
            <a:off x="588476" y="2404534"/>
            <a:ext cx="9125892" cy="1077218"/>
            <a:chOff x="588476" y="2404534"/>
            <a:chExt cx="9125892" cy="10772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01E0AD-8381-EE3D-CBD1-D13058B080D4}"/>
                </a:ext>
              </a:extLst>
            </p:cNvPr>
            <p:cNvSpPr txBox="1"/>
            <p:nvPr/>
          </p:nvSpPr>
          <p:spPr>
            <a:xfrm>
              <a:off x="588476" y="2404534"/>
              <a:ext cx="912589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Special Mentions assemblies are every Friday after Rock Up and Read.</a:t>
              </a:r>
            </a:p>
          </p:txBody>
        </p:sp>
        <p:pic>
          <p:nvPicPr>
            <p:cNvPr id="20" name="Picture 19" descr="A green leaf with black background&#10;&#10;Description automatically generated">
              <a:extLst>
                <a:ext uri="{FF2B5EF4-FFF2-40B4-BE49-F238E27FC236}">
                  <a16:creationId xmlns:a16="http://schemas.microsoft.com/office/drawing/2014/main" id="{0452B626-1E78-4570-748F-DBB60D3A3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4889031">
              <a:off x="8843376" y="2545470"/>
              <a:ext cx="732410" cy="73241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98130" y="4914152"/>
            <a:ext cx="9125892" cy="1569660"/>
            <a:chOff x="598130" y="4914152"/>
            <a:chExt cx="9125892" cy="15696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91E3FE-FEA9-C17B-424F-817BD81094BA}"/>
                </a:ext>
              </a:extLst>
            </p:cNvPr>
            <p:cNvGrpSpPr/>
            <p:nvPr/>
          </p:nvGrpSpPr>
          <p:grpSpPr>
            <a:xfrm>
              <a:off x="598130" y="4914152"/>
              <a:ext cx="9125892" cy="1569660"/>
              <a:chOff x="598130" y="4914152"/>
              <a:chExt cx="9125892" cy="15696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CD8100-A959-8959-E022-A295CFF25481}"/>
                  </a:ext>
                </a:extLst>
              </p:cNvPr>
              <p:cNvSpPr txBox="1"/>
              <p:nvPr/>
            </p:nvSpPr>
            <p:spPr>
              <a:xfrm>
                <a:off x="598130" y="4914152"/>
                <a:ext cx="9125892" cy="156966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/>
                  <a:t>You will also receive an Arbor notification for Merit Star and Maths Mission Awards on the Friday before.</a:t>
                </a:r>
              </a:p>
            </p:txBody>
          </p:sp>
          <p:pic>
            <p:nvPicPr>
              <p:cNvPr id="23" name="Picture 22" descr="A red star on a black background&#10;&#10;Description automatically generated">
                <a:extLst>
                  <a:ext uri="{FF2B5EF4-FFF2-40B4-BE49-F238E27FC236}">
                    <a16:creationId xmlns:a16="http://schemas.microsoft.com/office/drawing/2014/main" id="{82A949C7-4DF2-F10B-E60E-A442B06A4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9095930" y="4953000"/>
                <a:ext cx="473459" cy="473459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6354" y="5572534"/>
              <a:ext cx="875034" cy="794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9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445568" y="-155996"/>
            <a:ext cx="8678098" cy="2316620"/>
            <a:chOff x="3445568" y="-155996"/>
            <a:chExt cx="8678098" cy="23166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Rock Up And Read</a:t>
              </a:r>
            </a:p>
          </p:txBody>
        </p:sp>
        <p:pic>
          <p:nvPicPr>
            <p:cNvPr id="15" name="Picture 14" descr="Download Play Human Book Behavior Child Reading HQ PNG Image | FreePNGIm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046" y="-155996"/>
              <a:ext cx="2316620" cy="231662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05985" y="2802974"/>
            <a:ext cx="9274627" cy="3924275"/>
            <a:chOff x="705985" y="2802974"/>
            <a:chExt cx="9274627" cy="39242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705985" y="2802974"/>
              <a:ext cx="9274627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/>
                <a:t>Every Friday at 8:40-9:00</a:t>
              </a:r>
            </a:p>
          </p:txBody>
        </p:sp>
        <p:pic>
          <p:nvPicPr>
            <p:cNvPr id="4" name="Picture 3" descr="Un Paladín en el Infierno: octubre 20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567" y="3681413"/>
              <a:ext cx="4655127" cy="3045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1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361B7C-5ED8-E04A-0E3D-A9A38F66F715}"/>
              </a:ext>
            </a:extLst>
          </p:cNvPr>
          <p:cNvSpPr txBox="1"/>
          <p:nvPr/>
        </p:nvSpPr>
        <p:spPr>
          <a:xfrm>
            <a:off x="4382939" y="226892"/>
            <a:ext cx="5732734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Parent Newsletters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C0EA4-2045-7D52-FF7D-9CB9BACAE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5866">
            <a:off x="1091061" y="1682745"/>
            <a:ext cx="3343742" cy="4706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AF515-9FD6-38BF-572F-749138639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537" y="2208109"/>
            <a:ext cx="3869421" cy="179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132E8-8242-8D79-3963-306E3E180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19033">
            <a:off x="5882550" y="4589694"/>
            <a:ext cx="6017473" cy="158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50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D0AB-8349-A521-8FCE-8B25923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4F6BEB-A693-AA89-85E0-F6825DF4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594" y="355883"/>
            <a:ext cx="3520773" cy="1647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FCF61-06A2-5698-9BE1-D9D5FBA77256}"/>
              </a:ext>
            </a:extLst>
          </p:cNvPr>
          <p:cNvSpPr txBox="1"/>
          <p:nvPr/>
        </p:nvSpPr>
        <p:spPr>
          <a:xfrm>
            <a:off x="3624776" y="2003425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Letters and admin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1509A-EC8B-3657-D7D9-275A0727173C}"/>
              </a:ext>
            </a:extLst>
          </p:cNvPr>
          <p:cNvSpPr txBox="1"/>
          <p:nvPr/>
        </p:nvSpPr>
        <p:spPr>
          <a:xfrm>
            <a:off x="3624775" y="2809008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Bookings</a:t>
            </a:r>
          </a:p>
        </p:txBody>
      </p:sp>
    </p:spTree>
    <p:extLst>
      <p:ext uri="{BB962C8B-B14F-4D97-AF65-F5344CB8AC3E}">
        <p14:creationId xmlns:p14="http://schemas.microsoft.com/office/powerpoint/2010/main" val="21557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19787" y="1504161"/>
            <a:ext cx="4649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</a:t>
            </a:r>
            <a:endParaRPr lang="en-GB" dirty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934876" y="161272"/>
            <a:ext cx="6226465" cy="6234854"/>
            <a:chOff x="2934876" y="161272"/>
            <a:chExt cx="6226465" cy="62348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997788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School Website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4876" y="2289201"/>
              <a:ext cx="6226465" cy="410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6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2154</TotalTime>
  <Words>591</Words>
  <Application>Microsoft Office PowerPoint</Application>
  <PresentationFormat>Widescreen</PresentationFormat>
  <Paragraphs>109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Brewer</dc:creator>
  <cp:lastModifiedBy>Victoria Brewer</cp:lastModifiedBy>
  <cp:revision>51</cp:revision>
  <dcterms:created xsi:type="dcterms:W3CDTF">2024-09-05T21:17:56Z</dcterms:created>
  <dcterms:modified xsi:type="dcterms:W3CDTF">2026-04-27T14:15:15Z</dcterms:modified>
</cp:coreProperties>
</file>