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4" r:id="rId1"/>
  </p:sldMasterIdLst>
  <p:notesMasterIdLst>
    <p:notesMasterId r:id="rId24"/>
  </p:notesMasterIdLst>
  <p:sldIdLst>
    <p:sldId id="256" r:id="rId2"/>
    <p:sldId id="257" r:id="rId3"/>
    <p:sldId id="258" r:id="rId4"/>
    <p:sldId id="259" r:id="rId5"/>
    <p:sldId id="274" r:id="rId6"/>
    <p:sldId id="260" r:id="rId7"/>
    <p:sldId id="262" r:id="rId8"/>
    <p:sldId id="261" r:id="rId9"/>
    <p:sldId id="272" r:id="rId10"/>
    <p:sldId id="263" r:id="rId11"/>
    <p:sldId id="265" r:id="rId12"/>
    <p:sldId id="264" r:id="rId13"/>
    <p:sldId id="266" r:id="rId14"/>
    <p:sldId id="267" r:id="rId15"/>
    <p:sldId id="269" r:id="rId16"/>
    <p:sldId id="268" r:id="rId17"/>
    <p:sldId id="271" r:id="rId18"/>
    <p:sldId id="275" r:id="rId19"/>
    <p:sldId id="276" r:id="rId20"/>
    <p:sldId id="277" r:id="rId21"/>
    <p:sldId id="270" r:id="rId22"/>
    <p:sldId id="278" r:id="rId23"/>
  </p:sldIdLst>
  <p:sldSz cx="12192000" cy="6858000"/>
  <p:notesSz cx="6864350" cy="99980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0033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B344168-2356-4FAC-ADF2-85C721DB83A9}" v="7" dt="2026-09-13T11:26:26.07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Relationship Id="rId3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ictoria Brewer" userId="a093c93728d5d561" providerId="LiveId" clId="{39AB18F5-E38F-4F70-B76D-87714EF84FB1}"/>
    <pc:docChg chg="modSld modNotesMaster">
      <pc:chgData name="Victoria Brewer" userId="a093c93728d5d561" providerId="LiveId" clId="{39AB18F5-E38F-4F70-B76D-87714EF84FB1}" dt="2026-09-13T11:26:26.070" v="6"/>
      <pc:docMkLst>
        <pc:docMk/>
      </pc:docMkLst>
      <pc:sldChg chg="addSp modSp modAnim">
        <pc:chgData name="Victoria Brewer" userId="a093c93728d5d561" providerId="LiveId" clId="{39AB18F5-E38F-4F70-B76D-87714EF84FB1}" dt="2026-09-13T11:25:26.240" v="2"/>
        <pc:sldMkLst>
          <pc:docMk/>
          <pc:sldMk cId="203175480" sldId="266"/>
        </pc:sldMkLst>
        <pc:grpChg chg="add mod">
          <ac:chgData name="Victoria Brewer" userId="a093c93728d5d561" providerId="LiveId" clId="{39AB18F5-E38F-4F70-B76D-87714EF84FB1}" dt="2026-09-13T11:25:20.453" v="1" actId="164"/>
          <ac:grpSpMkLst>
            <pc:docMk/>
            <pc:sldMk cId="203175480" sldId="266"/>
            <ac:grpSpMk id="4" creationId="{73582F5A-2C7B-127A-03C4-CC72F2F2BFC0}"/>
          </ac:grpSpMkLst>
        </pc:grpChg>
        <pc:grpChg chg="mod">
          <ac:chgData name="Victoria Brewer" userId="a093c93728d5d561" providerId="LiveId" clId="{39AB18F5-E38F-4F70-B76D-87714EF84FB1}" dt="2026-09-13T11:25:20.453" v="1" actId="164"/>
          <ac:grpSpMkLst>
            <pc:docMk/>
            <pc:sldMk cId="203175480" sldId="266"/>
            <ac:grpSpMk id="12" creationId="{342B8F7C-2D30-EA42-6318-27028D692C30}"/>
          </ac:grpSpMkLst>
        </pc:grpChg>
        <pc:picChg chg="mod">
          <ac:chgData name="Victoria Brewer" userId="a093c93728d5d561" providerId="LiveId" clId="{39AB18F5-E38F-4F70-B76D-87714EF84FB1}" dt="2026-09-13T11:25:20.453" v="1" actId="164"/>
          <ac:picMkLst>
            <pc:docMk/>
            <pc:sldMk cId="203175480" sldId="266"/>
            <ac:picMk id="6" creationId="{CDABEF13-379C-127B-CEED-DEDF56002A5A}"/>
          </ac:picMkLst>
        </pc:picChg>
      </pc:sldChg>
      <pc:sldChg chg="addSp modSp modAnim">
        <pc:chgData name="Victoria Brewer" userId="a093c93728d5d561" providerId="LiveId" clId="{39AB18F5-E38F-4F70-B76D-87714EF84FB1}" dt="2026-09-13T11:26:07.018" v="4"/>
        <pc:sldMkLst>
          <pc:docMk/>
          <pc:sldMk cId="3993865810" sldId="271"/>
        </pc:sldMkLst>
        <pc:spChg chg="mod">
          <ac:chgData name="Victoria Brewer" userId="a093c93728d5d561" providerId="LiveId" clId="{39AB18F5-E38F-4F70-B76D-87714EF84FB1}" dt="2026-09-13T11:26:05.103" v="3" actId="164"/>
          <ac:spMkLst>
            <pc:docMk/>
            <pc:sldMk cId="3993865810" sldId="271"/>
            <ac:spMk id="20" creationId="{00000000-0000-0000-0000-000000000000}"/>
          </ac:spMkLst>
        </pc:spChg>
        <pc:grpChg chg="add mod">
          <ac:chgData name="Victoria Brewer" userId="a093c93728d5d561" providerId="LiveId" clId="{39AB18F5-E38F-4F70-B76D-87714EF84FB1}" dt="2026-09-13T11:26:05.103" v="3" actId="164"/>
          <ac:grpSpMkLst>
            <pc:docMk/>
            <pc:sldMk cId="3993865810" sldId="271"/>
            <ac:grpSpMk id="3" creationId="{0494C273-D273-113A-8AE9-A8C8F8109B97}"/>
          </ac:grpSpMkLst>
        </pc:grpChg>
        <pc:picChg chg="mod">
          <ac:chgData name="Victoria Brewer" userId="a093c93728d5d561" providerId="LiveId" clId="{39AB18F5-E38F-4F70-B76D-87714EF84FB1}" dt="2026-09-13T11:26:05.103" v="3" actId="164"/>
          <ac:picMkLst>
            <pc:docMk/>
            <pc:sldMk cId="3993865810" sldId="271"/>
            <ac:picMk id="6" creationId="{4E5C7DAC-04D6-F56F-A2A5-78C1D22D727C}"/>
          </ac:picMkLst>
        </pc:picChg>
      </pc:sldChg>
      <pc:sldChg chg="addSp modSp modAnim">
        <pc:chgData name="Victoria Brewer" userId="a093c93728d5d561" providerId="LiveId" clId="{39AB18F5-E38F-4F70-B76D-87714EF84FB1}" dt="2026-09-13T11:26:26.070" v="6"/>
        <pc:sldMkLst>
          <pc:docMk/>
          <pc:sldMk cId="2088317590" sldId="275"/>
        </pc:sldMkLst>
        <pc:grpChg chg="add mod">
          <ac:chgData name="Victoria Brewer" userId="a093c93728d5d561" providerId="LiveId" clId="{39AB18F5-E38F-4F70-B76D-87714EF84FB1}" dt="2026-09-13T11:26:23.102" v="5" actId="164"/>
          <ac:grpSpMkLst>
            <pc:docMk/>
            <pc:sldMk cId="2088317590" sldId="275"/>
            <ac:grpSpMk id="4" creationId="{040DC1C5-53C2-7ACD-CEE6-750DF885C522}"/>
          </ac:grpSpMkLst>
        </pc:grpChg>
        <pc:picChg chg="mod">
          <ac:chgData name="Victoria Brewer" userId="a093c93728d5d561" providerId="LiveId" clId="{39AB18F5-E38F-4F70-B76D-87714EF84FB1}" dt="2026-09-13T11:26:23.102" v="5" actId="164"/>
          <ac:picMkLst>
            <pc:docMk/>
            <pc:sldMk cId="2088317590" sldId="275"/>
            <ac:picMk id="2" creationId="{00000000-0000-0000-0000-000000000000}"/>
          </ac:picMkLst>
        </pc:picChg>
        <pc:picChg chg="mod">
          <ac:chgData name="Victoria Brewer" userId="a093c93728d5d561" providerId="LiveId" clId="{39AB18F5-E38F-4F70-B76D-87714EF84FB1}" dt="2026-09-13T11:26:23.102" v="5" actId="164"/>
          <ac:picMkLst>
            <pc:docMk/>
            <pc:sldMk cId="2088317590" sldId="275"/>
            <ac:picMk id="5" creationId="{48500D16-DA9D-0C87-792D-24ED926A9F82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4552" cy="501640"/>
          </a:xfrm>
          <a:prstGeom prst="rect">
            <a:avLst/>
          </a:prstGeom>
        </p:spPr>
        <p:txBody>
          <a:bodyPr vert="horz" lIns="96350" tIns="48175" rIns="96350" bIns="48175" rtlCol="0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8210" y="0"/>
            <a:ext cx="2974552" cy="501640"/>
          </a:xfrm>
          <a:prstGeom prst="rect">
            <a:avLst/>
          </a:prstGeom>
        </p:spPr>
        <p:txBody>
          <a:bodyPr vert="horz" lIns="96350" tIns="48175" rIns="96350" bIns="48175" rtlCol="0"/>
          <a:lstStyle>
            <a:lvl1pPr algn="r">
              <a:defRPr sz="1300"/>
            </a:lvl1pPr>
          </a:lstStyle>
          <a:p>
            <a:fld id="{01824AB4-8BF1-44DF-99AC-6AAA85F55C74}" type="datetimeFigureOut">
              <a:rPr lang="en-GB" smtClean="0"/>
              <a:t>13/09/2026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33388" y="1249363"/>
            <a:ext cx="5997575" cy="3375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350" tIns="48175" rIns="96350" bIns="48175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6435" y="4811574"/>
            <a:ext cx="5491480" cy="3936742"/>
          </a:xfrm>
          <a:prstGeom prst="rect">
            <a:avLst/>
          </a:prstGeom>
        </p:spPr>
        <p:txBody>
          <a:bodyPr vert="horz" lIns="96350" tIns="48175" rIns="96350" bIns="48175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96437"/>
            <a:ext cx="2974552" cy="501639"/>
          </a:xfrm>
          <a:prstGeom prst="rect">
            <a:avLst/>
          </a:prstGeom>
        </p:spPr>
        <p:txBody>
          <a:bodyPr vert="horz" lIns="96350" tIns="48175" rIns="96350" bIns="48175" rtlCol="0" anchor="b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8210" y="9496437"/>
            <a:ext cx="2974552" cy="501639"/>
          </a:xfrm>
          <a:prstGeom prst="rect">
            <a:avLst/>
          </a:prstGeom>
        </p:spPr>
        <p:txBody>
          <a:bodyPr vert="horz" lIns="96350" tIns="48175" rIns="96350" bIns="48175" rtlCol="0" anchor="b"/>
          <a:lstStyle>
            <a:lvl1pPr algn="r">
              <a:defRPr sz="1300"/>
            </a:lvl1pPr>
          </a:lstStyle>
          <a:p>
            <a:fld id="{EEB7A875-443C-4B30-B0EC-4A5C774955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65630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B7A875-443C-4B30-B0EC-4A5C7749556C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8006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CC238A-2A32-21D6-6266-DA273046EA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4346F10-4C61-4722-18C7-47EFBA1111E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E5E60E5-52B4-EF00-6031-9D4A2E7CF93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41E339C-0D62-2C32-B5E3-DCAF9599E15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B7A875-443C-4B30-B0EC-4A5C7749556C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69906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6F498-C7BE-4CC6-9C57-2DB8DD78F88A}" type="datetimeFigureOut">
              <a:rPr lang="en-GB" smtClean="0"/>
              <a:t>13/09/2026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A9348-B9DA-4193-B274-207D395D136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66317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6F498-C7BE-4CC6-9C57-2DB8DD78F88A}" type="datetimeFigureOut">
              <a:rPr lang="en-GB" smtClean="0"/>
              <a:t>13/09/2026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A9348-B9DA-4193-B274-207D395D136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42528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6F498-C7BE-4CC6-9C57-2DB8DD78F88A}" type="datetimeFigureOut">
              <a:rPr lang="en-GB" smtClean="0"/>
              <a:t>13/09/2026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A9348-B9DA-4193-B274-207D395D136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86875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6F498-C7BE-4CC6-9C57-2DB8DD78F88A}" type="datetimeFigureOut">
              <a:rPr lang="en-GB" smtClean="0"/>
              <a:t>13/09/2026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A9348-B9DA-4193-B274-207D395D136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29628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6F498-C7BE-4CC6-9C57-2DB8DD78F88A}" type="datetimeFigureOut">
              <a:rPr lang="en-GB" smtClean="0"/>
              <a:t>13/09/2026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A9348-B9DA-4193-B274-207D395D136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13276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6F498-C7BE-4CC6-9C57-2DB8DD78F88A}" type="datetimeFigureOut">
              <a:rPr lang="en-GB" smtClean="0"/>
              <a:t>13/09/2026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A9348-B9DA-4193-B274-207D395D136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56947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6F498-C7BE-4CC6-9C57-2DB8DD78F88A}" type="datetimeFigureOut">
              <a:rPr lang="en-GB" smtClean="0"/>
              <a:t>13/09/2026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A9348-B9DA-4193-B274-207D395D136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26098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6F498-C7BE-4CC6-9C57-2DB8DD78F88A}" type="datetimeFigureOut">
              <a:rPr lang="en-GB" smtClean="0"/>
              <a:t>13/09/2026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A9348-B9DA-4193-B274-207D395D136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83827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A9348-B9DA-4193-B274-207D395D136A}" type="slidenum">
              <a:rPr lang="en-GB" smtClean="0"/>
              <a:t>‹#›</a:t>
            </a:fld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6F498-C7BE-4CC6-9C57-2DB8DD78F88A}" type="datetimeFigureOut">
              <a:rPr lang="en-GB" smtClean="0"/>
              <a:t>13/09/2026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75246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6F498-C7BE-4CC6-9C57-2DB8DD78F88A}" type="datetimeFigureOut">
              <a:rPr lang="en-GB" smtClean="0"/>
              <a:t>13/09/2026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A9348-B9DA-4193-B274-207D395D136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80038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6F498-C7BE-4CC6-9C57-2DB8DD78F88A}" type="datetimeFigureOut">
              <a:rPr lang="en-GB" smtClean="0"/>
              <a:t>13/09/2026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A9348-B9DA-4193-B274-207D395D136A}" type="slidenum">
              <a:rPr lang="en-GB" smtClean="0"/>
              <a:t>‹#›</a:t>
            </a:fld>
            <a:endParaRPr lang="en-GB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039448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6F498-C7BE-4CC6-9C57-2DB8DD78F88A}" type="datetimeFigureOut">
              <a:rPr lang="en-GB" smtClean="0"/>
              <a:t>13/09/2026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A9348-B9DA-4193-B274-207D395D136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48097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6F498-C7BE-4CC6-9C57-2DB8DD78F88A}" type="datetimeFigureOut">
              <a:rPr lang="en-GB" smtClean="0"/>
              <a:t>13/09/2026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A9348-B9DA-4193-B274-207D395D136A}" type="slidenum">
              <a:rPr lang="en-GB" smtClean="0"/>
              <a:t>‹#›</a:t>
            </a:fld>
            <a:endParaRPr lang="en-GB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8124161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6F498-C7BE-4CC6-9C57-2DB8DD78F88A}" type="datetimeFigureOut">
              <a:rPr lang="en-GB" smtClean="0"/>
              <a:t>13/09/2026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A9348-B9DA-4193-B274-207D395D136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201234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6F498-C7BE-4CC6-9C57-2DB8DD78F88A}" type="datetimeFigureOut">
              <a:rPr lang="en-GB" smtClean="0"/>
              <a:t>13/09/2026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A9348-B9DA-4193-B274-207D395D136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87840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6F498-C7BE-4CC6-9C57-2DB8DD78F88A}" type="datetimeFigureOut">
              <a:rPr lang="en-GB" smtClean="0"/>
              <a:t>13/09/2026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A9348-B9DA-4193-B274-207D395D136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84307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6F498-C7BE-4CC6-9C57-2DB8DD78F88A}" type="datetimeFigureOut">
              <a:rPr lang="en-GB" smtClean="0"/>
              <a:t>13/09/2026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C9CA9348-B9DA-4193-B274-207D395D136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0592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5" r:id="rId1"/>
    <p:sldLayoutId id="2147483876" r:id="rId2"/>
    <p:sldLayoutId id="2147483877" r:id="rId3"/>
    <p:sldLayoutId id="2147483878" r:id="rId4"/>
    <p:sldLayoutId id="2147483879" r:id="rId5"/>
    <p:sldLayoutId id="2147483880" r:id="rId6"/>
    <p:sldLayoutId id="2147483881" r:id="rId7"/>
    <p:sldLayoutId id="2147483882" r:id="rId8"/>
    <p:sldLayoutId id="2147483883" r:id="rId9"/>
    <p:sldLayoutId id="2147483884" r:id="rId10"/>
    <p:sldLayoutId id="2147483885" r:id="rId11"/>
    <p:sldLayoutId id="2147483886" r:id="rId12"/>
    <p:sldLayoutId id="2147483887" r:id="rId13"/>
    <p:sldLayoutId id="2147483888" r:id="rId14"/>
    <p:sldLayoutId id="2147483889" r:id="rId15"/>
    <p:sldLayoutId id="2147483890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s://pixabay.com/en/leaf-autumn-autumn-leaves-fall-red-984998/" TargetMode="External"/><Relationship Id="rId13" Type="http://schemas.openxmlformats.org/officeDocument/2006/relationships/image" Target="../media/image8.png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12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pixabay.com/en/oak-oak-leaves-leaves-autumn-fall-157967/" TargetMode="External"/><Relationship Id="rId11" Type="http://schemas.openxmlformats.org/officeDocument/2006/relationships/image" Target="../media/image6.png"/><Relationship Id="rId5" Type="http://schemas.openxmlformats.org/officeDocument/2006/relationships/image" Target="../media/image3.png"/><Relationship Id="rId10" Type="http://schemas.openxmlformats.org/officeDocument/2006/relationships/hyperlink" Target="https://openclipart.org/detail/23546/autumn%20leaves%20on%20branch" TargetMode="External"/><Relationship Id="rId4" Type="http://schemas.openxmlformats.org/officeDocument/2006/relationships/hyperlink" Target="https://pixabay.com/en/leaf-orange-isolated-fall-autumn-32642/" TargetMode="External"/><Relationship Id="rId9" Type="http://schemas.openxmlformats.org/officeDocument/2006/relationships/image" Target="../media/image5.png"/><Relationship Id="rId14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pixabay.com/illustrations/thumbs-up-smiley-face-emoji-happy-4007573/" TargetMode="Externa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3.png"/><Relationship Id="rId7" Type="http://schemas.openxmlformats.org/officeDocument/2006/relationships/hyperlink" Target="https://pixabay.com/en/girl-football-kicking-soccer-sport-312216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hyperlink" Target="https://pixabay.com/en/playing-ball-kids-boy-girl-31339/" TargetMode="External"/><Relationship Id="rId4" Type="http://schemas.openxmlformats.org/officeDocument/2006/relationships/image" Target="../media/image14.png"/><Relationship Id="rId9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commons.wikimedia.org/wiki/File:Red_star_unboxed-2000px.png" TargetMode="External"/><Relationship Id="rId3" Type="http://schemas.openxmlformats.org/officeDocument/2006/relationships/image" Target="../media/image19.jpg"/><Relationship Id="rId7" Type="http://schemas.openxmlformats.org/officeDocument/2006/relationships/image" Target="../media/image2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deviantart.com/adamlhumphreys/art/CM-Leaf-272215255" TargetMode="External"/><Relationship Id="rId5" Type="http://schemas.openxmlformats.org/officeDocument/2006/relationships/image" Target="../media/image20.png"/><Relationship Id="rId4" Type="http://schemas.openxmlformats.org/officeDocument/2006/relationships/hyperlink" Target="https://la-clase-de-laura.blogspot.com/2015/11/" TargetMode="External"/><Relationship Id="rId9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udyardkiplingprimary.co.uk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eg"/><Relationship Id="rId13" Type="http://schemas.openxmlformats.org/officeDocument/2006/relationships/image" Target="../media/image43.jpe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12" Type="http://schemas.openxmlformats.org/officeDocument/2006/relationships/image" Target="../media/image4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png"/><Relationship Id="rId11" Type="http://schemas.openxmlformats.org/officeDocument/2006/relationships/image" Target="../media/image41.jpeg"/><Relationship Id="rId5" Type="http://schemas.openxmlformats.org/officeDocument/2006/relationships/image" Target="../media/image35.png"/><Relationship Id="rId10" Type="http://schemas.openxmlformats.org/officeDocument/2006/relationships/image" Target="../media/image40.png"/><Relationship Id="rId4" Type="http://schemas.openxmlformats.org/officeDocument/2006/relationships/image" Target="../media/image34.png"/><Relationship Id="rId9" Type="http://schemas.openxmlformats.org/officeDocument/2006/relationships/image" Target="../media/image39.jpeg"/><Relationship Id="rId14" Type="http://schemas.openxmlformats.org/officeDocument/2006/relationships/image" Target="../media/image4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8.jpe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0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7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9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1" name="Group 1030">
            <a:extLst>
              <a:ext uri="{FF2B5EF4-FFF2-40B4-BE49-F238E27FC236}">
                <a16:creationId xmlns:a16="http://schemas.microsoft.com/office/drawing/2014/main" id="{5F054EF5-EFE6-45A2-834C-0F0931F39F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032" name="Straight Connector 1031">
              <a:extLst>
                <a:ext uri="{FF2B5EF4-FFF2-40B4-BE49-F238E27FC236}">
                  <a16:creationId xmlns:a16="http://schemas.microsoft.com/office/drawing/2014/main" id="{CFE3C88A-FEDB-4B9C-94EE-5026B326B3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3" name="Straight Connector 1032">
              <a:extLst>
                <a:ext uri="{FF2B5EF4-FFF2-40B4-BE49-F238E27FC236}">
                  <a16:creationId xmlns:a16="http://schemas.microsoft.com/office/drawing/2014/main" id="{B5D51D9B-0E7C-44D3-9215-81F9915232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34" name="Rectangle 23">
              <a:extLst>
                <a:ext uri="{FF2B5EF4-FFF2-40B4-BE49-F238E27FC236}">
                  <a16:creationId xmlns:a16="http://schemas.microsoft.com/office/drawing/2014/main" id="{16EFB339-1D4E-4824-A20B-AF30D07CF7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5" name="Rectangle 25">
              <a:extLst>
                <a:ext uri="{FF2B5EF4-FFF2-40B4-BE49-F238E27FC236}">
                  <a16:creationId xmlns:a16="http://schemas.microsoft.com/office/drawing/2014/main" id="{00030831-8136-4C61-8F00-6F190C5AEB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6" name="Isosceles Triangle 1035">
              <a:extLst>
                <a:ext uri="{FF2B5EF4-FFF2-40B4-BE49-F238E27FC236}">
                  <a16:creationId xmlns:a16="http://schemas.microsoft.com/office/drawing/2014/main" id="{9B14B360-4798-467E-ADE9-756959EC52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7" name="Rectangle 27">
              <a:extLst>
                <a:ext uri="{FF2B5EF4-FFF2-40B4-BE49-F238E27FC236}">
                  <a16:creationId xmlns:a16="http://schemas.microsoft.com/office/drawing/2014/main" id="{9433F2F7-DA21-430A-A31C-D529D9C6A1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8" name="Rectangle 28">
              <a:extLst>
                <a:ext uri="{FF2B5EF4-FFF2-40B4-BE49-F238E27FC236}">
                  <a16:creationId xmlns:a16="http://schemas.microsoft.com/office/drawing/2014/main" id="{0B24FFF9-F75D-4A88-90F8-D2D7BBB8E8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9" name="Rectangle 29">
              <a:extLst>
                <a:ext uri="{FF2B5EF4-FFF2-40B4-BE49-F238E27FC236}">
                  <a16:creationId xmlns:a16="http://schemas.microsoft.com/office/drawing/2014/main" id="{A0A2A2C4-404D-431C-8F9A-227932A42E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40" name="Isosceles Triangle 1039">
              <a:extLst>
                <a:ext uri="{FF2B5EF4-FFF2-40B4-BE49-F238E27FC236}">
                  <a16:creationId xmlns:a16="http://schemas.microsoft.com/office/drawing/2014/main" id="{4661DBE2-1BC5-463F-BBB8-199B890D1C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41" name="Isosceles Triangle 1040">
              <a:extLst>
                <a:ext uri="{FF2B5EF4-FFF2-40B4-BE49-F238E27FC236}">
                  <a16:creationId xmlns:a16="http://schemas.microsoft.com/office/drawing/2014/main" id="{710A6E70-F0B9-4E3D-9A78-2D2FEE5DF3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</p:grpSp>
      <p:pic>
        <p:nvPicPr>
          <p:cNvPr id="1026" name="Picture 2" descr="logo">
            <a:extLst>
              <a:ext uri="{FF2B5EF4-FFF2-40B4-BE49-F238E27FC236}">
                <a16:creationId xmlns:a16="http://schemas.microsoft.com/office/drawing/2014/main" id="{0450FFF6-2327-2F77-E236-1F2A72703B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9363" y="95650"/>
            <a:ext cx="3102601" cy="876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331717BC-F4D5-B977-0C8F-388F9F465AAD}"/>
              </a:ext>
            </a:extLst>
          </p:cNvPr>
          <p:cNvSpPr txBox="1"/>
          <p:nvPr/>
        </p:nvSpPr>
        <p:spPr>
          <a:xfrm>
            <a:off x="3510905" y="95650"/>
            <a:ext cx="8328793" cy="1200329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7200" dirty="0"/>
              <a:t>Classroom Connect</a:t>
            </a: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BE50951C-FD03-79BA-BED7-24843377E0EA}"/>
              </a:ext>
            </a:extLst>
          </p:cNvPr>
          <p:cNvGrpSpPr/>
          <p:nvPr/>
        </p:nvGrpSpPr>
        <p:grpSpPr>
          <a:xfrm>
            <a:off x="1932125" y="1418303"/>
            <a:ext cx="7018263" cy="2525612"/>
            <a:chOff x="2257811" y="3438400"/>
            <a:chExt cx="7018263" cy="2525612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A33666AC-A210-EF49-82E3-024753760B1C}"/>
                </a:ext>
              </a:extLst>
            </p:cNvPr>
            <p:cNvSpPr txBox="1"/>
            <p:nvPr/>
          </p:nvSpPr>
          <p:spPr>
            <a:xfrm>
              <a:off x="3030467" y="4009012"/>
              <a:ext cx="5752715" cy="1200329"/>
            </a:xfrm>
            <a:prstGeom prst="rect">
              <a:avLst/>
            </a:prstGeom>
            <a:solidFill>
              <a:srgbClr val="FFFFFF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7200" dirty="0"/>
                <a:t>Autumn Term</a:t>
              </a:r>
            </a:p>
          </p:txBody>
        </p:sp>
        <p:pic>
          <p:nvPicPr>
            <p:cNvPr id="33" name="Picture 32" descr="A orange leaf on a black background&#10;&#10;Description automatically generated">
              <a:extLst>
                <a:ext uri="{FF2B5EF4-FFF2-40B4-BE49-F238E27FC236}">
                  <a16:creationId xmlns:a16="http://schemas.microsoft.com/office/drawing/2014/main" id="{1A318517-2F49-0AF2-1622-304BE184015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4"/>
                </a:ext>
              </a:extLst>
            </a:blip>
            <a:stretch>
              <a:fillRect/>
            </a:stretch>
          </p:blipFill>
          <p:spPr>
            <a:xfrm>
              <a:off x="8121287" y="3438400"/>
              <a:ext cx="1154787" cy="1126622"/>
            </a:xfrm>
            <a:prstGeom prst="rect">
              <a:avLst/>
            </a:prstGeom>
          </p:spPr>
        </p:pic>
        <p:pic>
          <p:nvPicPr>
            <p:cNvPr id="37" name="Picture 36" descr="A group of leaves on a black background&#10;&#10;Description automatically generated">
              <a:extLst>
                <a:ext uri="{FF2B5EF4-FFF2-40B4-BE49-F238E27FC236}">
                  <a16:creationId xmlns:a16="http://schemas.microsoft.com/office/drawing/2014/main" id="{FA59A071-3A34-46E8-8FDF-AAD839F0229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6"/>
                </a:ext>
              </a:extLst>
            </a:blip>
            <a:stretch>
              <a:fillRect/>
            </a:stretch>
          </p:blipFill>
          <p:spPr>
            <a:xfrm>
              <a:off x="2351071" y="3569911"/>
              <a:ext cx="1012331" cy="863600"/>
            </a:xfrm>
            <a:prstGeom prst="rect">
              <a:avLst/>
            </a:prstGeom>
          </p:spPr>
        </p:pic>
        <p:pic>
          <p:nvPicPr>
            <p:cNvPr id="39" name="Picture 38" descr="A red leaf with black background&#10;&#10;Description automatically generated">
              <a:extLst>
                <a:ext uri="{FF2B5EF4-FFF2-40B4-BE49-F238E27FC236}">
                  <a16:creationId xmlns:a16="http://schemas.microsoft.com/office/drawing/2014/main" id="{928C4043-45CD-354C-D20B-5B0A435FF2D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hq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8"/>
                </a:ext>
              </a:extLst>
            </a:blip>
            <a:stretch>
              <a:fillRect/>
            </a:stretch>
          </p:blipFill>
          <p:spPr>
            <a:xfrm rot="15364663">
              <a:off x="2300270" y="4807622"/>
              <a:ext cx="1113931" cy="1198849"/>
            </a:xfrm>
            <a:prstGeom prst="rect">
              <a:avLst/>
            </a:prstGeom>
          </p:spPr>
        </p:pic>
        <p:pic>
          <p:nvPicPr>
            <p:cNvPr id="41" name="Picture 40" descr="A group of brown and yellow leaves&#10;&#10;Description automatically generated">
              <a:extLst>
                <a:ext uri="{FF2B5EF4-FFF2-40B4-BE49-F238E27FC236}">
                  <a16:creationId xmlns:a16="http://schemas.microsoft.com/office/drawing/2014/main" id="{03CA0A64-F4CF-4C3C-FA56-AE390BFB68F3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hq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10"/>
                </a:ext>
              </a:extLst>
            </a:blip>
            <a:stretch>
              <a:fillRect/>
            </a:stretch>
          </p:blipFill>
          <p:spPr>
            <a:xfrm rot="3880319">
              <a:off x="8317593" y="4876605"/>
              <a:ext cx="788810" cy="848563"/>
            </a:xfrm>
            <a:prstGeom prst="rect">
              <a:avLst/>
            </a:prstGeom>
          </p:spPr>
        </p:pic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14C5FEBA-DDAD-27F7-A45D-387E76519EB8}"/>
              </a:ext>
            </a:extLst>
          </p:cNvPr>
          <p:cNvGrpSpPr/>
          <p:nvPr/>
        </p:nvGrpSpPr>
        <p:grpSpPr>
          <a:xfrm>
            <a:off x="3375478" y="3505364"/>
            <a:ext cx="4543462" cy="612464"/>
            <a:chOff x="3375478" y="3505364"/>
            <a:chExt cx="4543462" cy="612464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6E00AD70-227B-7F50-DF76-5913AC70BF41}"/>
                </a:ext>
              </a:extLst>
            </p:cNvPr>
            <p:cNvSpPr txBox="1"/>
            <p:nvPr/>
          </p:nvSpPr>
          <p:spPr>
            <a:xfrm>
              <a:off x="3375478" y="3526281"/>
              <a:ext cx="4543462" cy="584775"/>
            </a:xfrm>
            <a:prstGeom prst="rect">
              <a:avLst/>
            </a:prstGeom>
            <a:solidFill>
              <a:srgbClr val="FFFFFF"/>
            </a:solidFill>
          </p:spPr>
          <p:txBody>
            <a:bodyPr wrap="square" rtlCol="0">
              <a:spAutoFit/>
            </a:bodyPr>
            <a:lstStyle/>
            <a:p>
              <a:r>
                <a:rPr lang="en-GB" sz="3200" dirty="0"/>
                <a:t>Attenborough Class</a:t>
              </a:r>
            </a:p>
          </p:txBody>
        </p:sp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7328139" y="3505364"/>
              <a:ext cx="482255" cy="612464"/>
            </a:xfrm>
            <a:prstGeom prst="rect">
              <a:avLst/>
            </a:prstGeom>
          </p:spPr>
        </p:pic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C9830F14-3146-ED3B-863F-17467990E799}"/>
              </a:ext>
            </a:extLst>
          </p:cNvPr>
          <p:cNvGrpSpPr/>
          <p:nvPr/>
        </p:nvGrpSpPr>
        <p:grpSpPr>
          <a:xfrm>
            <a:off x="3753378" y="4272960"/>
            <a:ext cx="4241396" cy="2108727"/>
            <a:chOff x="2183482" y="4564579"/>
            <a:chExt cx="4241396" cy="2108727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E3EC5E64-25A0-9A2B-5ACD-AD2AE00FDB19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2183482" y="4577514"/>
              <a:ext cx="1321044" cy="2095792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895C5DCA-776B-035D-0018-BFFD01562335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5157832" y="4564579"/>
              <a:ext cx="1267046" cy="2108727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A78EFD66-2849-6F2F-35B8-76FA9F7D2F62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3717450" y="4577514"/>
              <a:ext cx="1267002" cy="2095792"/>
            </a:xfrm>
            <a:prstGeom prst="rect">
              <a:avLst/>
            </a:prstGeom>
          </p:spPr>
        </p:pic>
      </p:grpSp>
      <p:sp>
        <p:nvSpPr>
          <p:cNvPr id="20" name="Scroll: Horizontal 19">
            <a:extLst>
              <a:ext uri="{FF2B5EF4-FFF2-40B4-BE49-F238E27FC236}">
                <a16:creationId xmlns:a16="http://schemas.microsoft.com/office/drawing/2014/main" id="{B4A041CF-68AA-2E0B-3099-33C706152E23}"/>
              </a:ext>
            </a:extLst>
          </p:cNvPr>
          <p:cNvSpPr/>
          <p:nvPr/>
        </p:nvSpPr>
        <p:spPr>
          <a:xfrm>
            <a:off x="396171" y="4489513"/>
            <a:ext cx="2588983" cy="1892174"/>
          </a:xfrm>
          <a:prstGeom prst="horizontalScroll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>
                <a:solidFill>
                  <a:schemeClr val="tx1"/>
                </a:solidFill>
              </a:rPr>
              <a:t>Meet the adults in Attenborough class</a:t>
            </a:r>
            <a:endParaRPr lang="en-GB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0610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20" grpId="0" build="allAtOnce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1" name="Group 1030">
            <a:extLst>
              <a:ext uri="{FF2B5EF4-FFF2-40B4-BE49-F238E27FC236}">
                <a16:creationId xmlns:a16="http://schemas.microsoft.com/office/drawing/2014/main" id="{5F054EF5-EFE6-45A2-834C-0F0931F39F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032" name="Straight Connector 1031">
              <a:extLst>
                <a:ext uri="{FF2B5EF4-FFF2-40B4-BE49-F238E27FC236}">
                  <a16:creationId xmlns:a16="http://schemas.microsoft.com/office/drawing/2014/main" id="{CFE3C88A-FEDB-4B9C-94EE-5026B326B3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3" name="Straight Connector 1032">
              <a:extLst>
                <a:ext uri="{FF2B5EF4-FFF2-40B4-BE49-F238E27FC236}">
                  <a16:creationId xmlns:a16="http://schemas.microsoft.com/office/drawing/2014/main" id="{B5D51D9B-0E7C-44D3-9215-81F9915232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34" name="Rectangle 23">
              <a:extLst>
                <a:ext uri="{FF2B5EF4-FFF2-40B4-BE49-F238E27FC236}">
                  <a16:creationId xmlns:a16="http://schemas.microsoft.com/office/drawing/2014/main" id="{16EFB339-1D4E-4824-A20B-AF30D07CF7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5" name="Rectangle 25">
              <a:extLst>
                <a:ext uri="{FF2B5EF4-FFF2-40B4-BE49-F238E27FC236}">
                  <a16:creationId xmlns:a16="http://schemas.microsoft.com/office/drawing/2014/main" id="{00030831-8136-4C61-8F00-6F190C5AEB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6" name="Isosceles Triangle 1035">
              <a:extLst>
                <a:ext uri="{FF2B5EF4-FFF2-40B4-BE49-F238E27FC236}">
                  <a16:creationId xmlns:a16="http://schemas.microsoft.com/office/drawing/2014/main" id="{9B14B360-4798-467E-ADE9-756959EC52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7" name="Rectangle 27">
              <a:extLst>
                <a:ext uri="{FF2B5EF4-FFF2-40B4-BE49-F238E27FC236}">
                  <a16:creationId xmlns:a16="http://schemas.microsoft.com/office/drawing/2014/main" id="{9433F2F7-DA21-430A-A31C-D529D9C6A1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8" name="Rectangle 28">
              <a:extLst>
                <a:ext uri="{FF2B5EF4-FFF2-40B4-BE49-F238E27FC236}">
                  <a16:creationId xmlns:a16="http://schemas.microsoft.com/office/drawing/2014/main" id="{0B24FFF9-F75D-4A88-90F8-D2D7BBB8E8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9" name="Rectangle 29">
              <a:extLst>
                <a:ext uri="{FF2B5EF4-FFF2-40B4-BE49-F238E27FC236}">
                  <a16:creationId xmlns:a16="http://schemas.microsoft.com/office/drawing/2014/main" id="{A0A2A2C4-404D-431C-8F9A-227932A42E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40" name="Isosceles Triangle 1039">
              <a:extLst>
                <a:ext uri="{FF2B5EF4-FFF2-40B4-BE49-F238E27FC236}">
                  <a16:creationId xmlns:a16="http://schemas.microsoft.com/office/drawing/2014/main" id="{4661DBE2-1BC5-463F-BBB8-199B890D1C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41" name="Isosceles Triangle 1040">
              <a:extLst>
                <a:ext uri="{FF2B5EF4-FFF2-40B4-BE49-F238E27FC236}">
                  <a16:creationId xmlns:a16="http://schemas.microsoft.com/office/drawing/2014/main" id="{710A6E70-F0B9-4E3D-9A78-2D2FEE5DF3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</p:grpSp>
      <p:pic>
        <p:nvPicPr>
          <p:cNvPr id="1026" name="Picture 2" descr="logo">
            <a:extLst>
              <a:ext uri="{FF2B5EF4-FFF2-40B4-BE49-F238E27FC236}">
                <a16:creationId xmlns:a16="http://schemas.microsoft.com/office/drawing/2014/main" id="{0450FFF6-2327-2F77-E236-1F2A72703B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9363" y="95650"/>
            <a:ext cx="3102601" cy="876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E47F4DE-B6BA-90DC-78C9-7F80E9EB3470}"/>
              </a:ext>
            </a:extLst>
          </p:cNvPr>
          <p:cNvSpPr txBox="1"/>
          <p:nvPr/>
        </p:nvSpPr>
        <p:spPr>
          <a:xfrm>
            <a:off x="1023340" y="1780917"/>
            <a:ext cx="83444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Today, we will talk about: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EDFD0C8-573F-E3E9-357B-69C2E0D3FF0D}"/>
              </a:ext>
            </a:extLst>
          </p:cNvPr>
          <p:cNvSpPr txBox="1"/>
          <p:nvPr/>
        </p:nvSpPr>
        <p:spPr>
          <a:xfrm>
            <a:off x="1086350" y="2943887"/>
            <a:ext cx="83444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Routines, timetable and any other parent/carer information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919ECBF-9341-E713-1B4C-15D35195E3EC}"/>
              </a:ext>
            </a:extLst>
          </p:cNvPr>
          <p:cNvSpPr txBox="1"/>
          <p:nvPr/>
        </p:nvSpPr>
        <p:spPr>
          <a:xfrm>
            <a:off x="1086236" y="3828546"/>
            <a:ext cx="83444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Year group, class and home-school learning information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F5713FD-F554-C92B-BEC4-584A56264EFB}"/>
              </a:ext>
            </a:extLst>
          </p:cNvPr>
          <p:cNvSpPr txBox="1"/>
          <p:nvPr/>
        </p:nvSpPr>
        <p:spPr>
          <a:xfrm>
            <a:off x="1124473" y="4763557"/>
            <a:ext cx="83444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Questions at the end</a:t>
            </a:r>
          </a:p>
        </p:txBody>
      </p:sp>
    </p:spTree>
    <p:extLst>
      <p:ext uri="{BB962C8B-B14F-4D97-AF65-F5344CB8AC3E}">
        <p14:creationId xmlns:p14="http://schemas.microsoft.com/office/powerpoint/2010/main" val="368899805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1" name="Group 1030">
            <a:extLst>
              <a:ext uri="{FF2B5EF4-FFF2-40B4-BE49-F238E27FC236}">
                <a16:creationId xmlns:a16="http://schemas.microsoft.com/office/drawing/2014/main" id="{5F054EF5-EFE6-45A2-834C-0F0931F39F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032" name="Straight Connector 1031">
              <a:extLst>
                <a:ext uri="{FF2B5EF4-FFF2-40B4-BE49-F238E27FC236}">
                  <a16:creationId xmlns:a16="http://schemas.microsoft.com/office/drawing/2014/main" id="{CFE3C88A-FEDB-4B9C-94EE-5026B326B3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3" name="Straight Connector 1032">
              <a:extLst>
                <a:ext uri="{FF2B5EF4-FFF2-40B4-BE49-F238E27FC236}">
                  <a16:creationId xmlns:a16="http://schemas.microsoft.com/office/drawing/2014/main" id="{B5D51D9B-0E7C-44D3-9215-81F9915232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34" name="Rectangle 23">
              <a:extLst>
                <a:ext uri="{FF2B5EF4-FFF2-40B4-BE49-F238E27FC236}">
                  <a16:creationId xmlns:a16="http://schemas.microsoft.com/office/drawing/2014/main" id="{16EFB339-1D4E-4824-A20B-AF30D07CF7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5" name="Rectangle 25">
              <a:extLst>
                <a:ext uri="{FF2B5EF4-FFF2-40B4-BE49-F238E27FC236}">
                  <a16:creationId xmlns:a16="http://schemas.microsoft.com/office/drawing/2014/main" id="{00030831-8136-4C61-8F00-6F190C5AEB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6" name="Isosceles Triangle 1035">
              <a:extLst>
                <a:ext uri="{FF2B5EF4-FFF2-40B4-BE49-F238E27FC236}">
                  <a16:creationId xmlns:a16="http://schemas.microsoft.com/office/drawing/2014/main" id="{9B14B360-4798-467E-ADE9-756959EC52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7" name="Rectangle 27">
              <a:extLst>
                <a:ext uri="{FF2B5EF4-FFF2-40B4-BE49-F238E27FC236}">
                  <a16:creationId xmlns:a16="http://schemas.microsoft.com/office/drawing/2014/main" id="{9433F2F7-DA21-430A-A31C-D529D9C6A1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8" name="Rectangle 28">
              <a:extLst>
                <a:ext uri="{FF2B5EF4-FFF2-40B4-BE49-F238E27FC236}">
                  <a16:creationId xmlns:a16="http://schemas.microsoft.com/office/drawing/2014/main" id="{0B24FFF9-F75D-4A88-90F8-D2D7BBB8E8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9" name="Rectangle 29">
              <a:extLst>
                <a:ext uri="{FF2B5EF4-FFF2-40B4-BE49-F238E27FC236}">
                  <a16:creationId xmlns:a16="http://schemas.microsoft.com/office/drawing/2014/main" id="{A0A2A2C4-404D-431C-8F9A-227932A42E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40" name="Isosceles Triangle 1039">
              <a:extLst>
                <a:ext uri="{FF2B5EF4-FFF2-40B4-BE49-F238E27FC236}">
                  <a16:creationId xmlns:a16="http://schemas.microsoft.com/office/drawing/2014/main" id="{4661DBE2-1BC5-463F-BBB8-199B890D1C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41" name="Isosceles Triangle 1040">
              <a:extLst>
                <a:ext uri="{FF2B5EF4-FFF2-40B4-BE49-F238E27FC236}">
                  <a16:creationId xmlns:a16="http://schemas.microsoft.com/office/drawing/2014/main" id="{710A6E70-F0B9-4E3D-9A78-2D2FEE5DF3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</p:grpSp>
      <p:pic>
        <p:nvPicPr>
          <p:cNvPr id="1026" name="Picture 2" descr="logo">
            <a:extLst>
              <a:ext uri="{FF2B5EF4-FFF2-40B4-BE49-F238E27FC236}">
                <a16:creationId xmlns:a16="http://schemas.microsoft.com/office/drawing/2014/main" id="{0450FFF6-2327-2F77-E236-1F2A72703B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9363" y="95650"/>
            <a:ext cx="3102601" cy="876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52ED659-238B-13A5-A19F-F55912266C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0908" y="2452739"/>
            <a:ext cx="6554115" cy="402011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E86CFE5-9122-22CE-E0C3-ABA159991D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99849" y="95723"/>
            <a:ext cx="4887007" cy="895475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FE1CEF6A-516F-B805-EDAF-9903B96AF890}"/>
              </a:ext>
            </a:extLst>
          </p:cNvPr>
          <p:cNvGrpSpPr/>
          <p:nvPr/>
        </p:nvGrpSpPr>
        <p:grpSpPr>
          <a:xfrm>
            <a:off x="2130908" y="1256996"/>
            <a:ext cx="6554114" cy="827668"/>
            <a:chOff x="2045010" y="1239921"/>
            <a:chExt cx="6554114" cy="827668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47A3A85A-6321-FFA1-E434-A502D8F2674F}"/>
                </a:ext>
              </a:extLst>
            </p:cNvPr>
            <p:cNvSpPr txBox="1"/>
            <p:nvPr/>
          </p:nvSpPr>
          <p:spPr>
            <a:xfrm>
              <a:off x="2045010" y="1535867"/>
              <a:ext cx="6554114" cy="400110"/>
            </a:xfrm>
            <a:prstGeom prst="rect">
              <a:avLst/>
            </a:prstGeom>
            <a:solidFill>
              <a:srgbClr val="FFFFFF"/>
            </a:solidFill>
          </p:spPr>
          <p:txBody>
            <a:bodyPr wrap="square" rtlCol="0">
              <a:spAutoFit/>
            </a:bodyPr>
            <a:lstStyle/>
            <a:p>
              <a:r>
                <a:rPr lang="en-GB" sz="2000" dirty="0"/>
                <a:t>The children look so smart – thank you.</a:t>
              </a:r>
            </a:p>
          </p:txBody>
        </p:sp>
        <p:pic>
          <p:nvPicPr>
            <p:cNvPr id="5" name="Picture 4" descr="A cartoon emoji with a thumbs up&#10;&#10;Description automatically generated">
              <a:extLst>
                <a:ext uri="{FF2B5EF4-FFF2-40B4-BE49-F238E27FC236}">
                  <a16:creationId xmlns:a16="http://schemas.microsoft.com/office/drawing/2014/main" id="{EECD9933-08A9-AADA-D53D-7F08829CF4C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6"/>
                </a:ext>
              </a:extLst>
            </a:blip>
            <a:stretch>
              <a:fillRect/>
            </a:stretch>
          </p:blipFill>
          <p:spPr>
            <a:xfrm>
              <a:off x="6976524" y="1239921"/>
              <a:ext cx="1185028" cy="82766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91834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1" name="Group 1030">
            <a:extLst>
              <a:ext uri="{FF2B5EF4-FFF2-40B4-BE49-F238E27FC236}">
                <a16:creationId xmlns:a16="http://schemas.microsoft.com/office/drawing/2014/main" id="{5F054EF5-EFE6-45A2-834C-0F0931F39F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032" name="Straight Connector 1031">
              <a:extLst>
                <a:ext uri="{FF2B5EF4-FFF2-40B4-BE49-F238E27FC236}">
                  <a16:creationId xmlns:a16="http://schemas.microsoft.com/office/drawing/2014/main" id="{CFE3C88A-FEDB-4B9C-94EE-5026B326B3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3" name="Straight Connector 1032">
              <a:extLst>
                <a:ext uri="{FF2B5EF4-FFF2-40B4-BE49-F238E27FC236}">
                  <a16:creationId xmlns:a16="http://schemas.microsoft.com/office/drawing/2014/main" id="{B5D51D9B-0E7C-44D3-9215-81F9915232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34" name="Rectangle 23">
              <a:extLst>
                <a:ext uri="{FF2B5EF4-FFF2-40B4-BE49-F238E27FC236}">
                  <a16:creationId xmlns:a16="http://schemas.microsoft.com/office/drawing/2014/main" id="{16EFB339-1D4E-4824-A20B-AF30D07CF7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5" name="Rectangle 25">
              <a:extLst>
                <a:ext uri="{FF2B5EF4-FFF2-40B4-BE49-F238E27FC236}">
                  <a16:creationId xmlns:a16="http://schemas.microsoft.com/office/drawing/2014/main" id="{00030831-8136-4C61-8F00-6F190C5AEB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6" name="Isosceles Triangle 1035">
              <a:extLst>
                <a:ext uri="{FF2B5EF4-FFF2-40B4-BE49-F238E27FC236}">
                  <a16:creationId xmlns:a16="http://schemas.microsoft.com/office/drawing/2014/main" id="{9B14B360-4798-467E-ADE9-756959EC52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7" name="Rectangle 27">
              <a:extLst>
                <a:ext uri="{FF2B5EF4-FFF2-40B4-BE49-F238E27FC236}">
                  <a16:creationId xmlns:a16="http://schemas.microsoft.com/office/drawing/2014/main" id="{9433F2F7-DA21-430A-A31C-D529D9C6A1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8" name="Rectangle 28">
              <a:extLst>
                <a:ext uri="{FF2B5EF4-FFF2-40B4-BE49-F238E27FC236}">
                  <a16:creationId xmlns:a16="http://schemas.microsoft.com/office/drawing/2014/main" id="{0B24FFF9-F75D-4A88-90F8-D2D7BBB8E8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9" name="Rectangle 29">
              <a:extLst>
                <a:ext uri="{FF2B5EF4-FFF2-40B4-BE49-F238E27FC236}">
                  <a16:creationId xmlns:a16="http://schemas.microsoft.com/office/drawing/2014/main" id="{A0A2A2C4-404D-431C-8F9A-227932A42E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40" name="Isosceles Triangle 1039">
              <a:extLst>
                <a:ext uri="{FF2B5EF4-FFF2-40B4-BE49-F238E27FC236}">
                  <a16:creationId xmlns:a16="http://schemas.microsoft.com/office/drawing/2014/main" id="{4661DBE2-1BC5-463F-BBB8-199B890D1C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41" name="Isosceles Triangle 1040">
              <a:extLst>
                <a:ext uri="{FF2B5EF4-FFF2-40B4-BE49-F238E27FC236}">
                  <a16:creationId xmlns:a16="http://schemas.microsoft.com/office/drawing/2014/main" id="{710A6E70-F0B9-4E3D-9A78-2D2FEE5DF3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</p:grpSp>
      <p:pic>
        <p:nvPicPr>
          <p:cNvPr id="1026" name="Picture 2" descr="logo">
            <a:extLst>
              <a:ext uri="{FF2B5EF4-FFF2-40B4-BE49-F238E27FC236}">
                <a16:creationId xmlns:a16="http://schemas.microsoft.com/office/drawing/2014/main" id="{0450FFF6-2327-2F77-E236-1F2A72703B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9363" y="95650"/>
            <a:ext cx="3102601" cy="876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E1C38FE-4F63-1D02-C792-B27A5C11BC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26724" y="5115852"/>
            <a:ext cx="1103458" cy="1491488"/>
          </a:xfrm>
          <a:prstGeom prst="rect">
            <a:avLst/>
          </a:prstGeom>
        </p:spPr>
      </p:pic>
      <p:pic>
        <p:nvPicPr>
          <p:cNvPr id="12" name="Picture 11" descr="A cartoon of kids playing with a ball&#10;&#10;Description automatically generated">
            <a:extLst>
              <a:ext uri="{FF2B5EF4-FFF2-40B4-BE49-F238E27FC236}">
                <a16:creationId xmlns:a16="http://schemas.microsoft.com/office/drawing/2014/main" id="{B40D7F7A-D43D-B706-45FB-63C88F585166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224365" y="5385644"/>
            <a:ext cx="1519655" cy="1308328"/>
          </a:xfrm>
          <a:prstGeom prst="rect">
            <a:avLst/>
          </a:prstGeom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9C971CB5-14E1-6A9F-C006-09E2EEE52A41}"/>
              </a:ext>
            </a:extLst>
          </p:cNvPr>
          <p:cNvGrpSpPr/>
          <p:nvPr/>
        </p:nvGrpSpPr>
        <p:grpSpPr>
          <a:xfrm>
            <a:off x="3474394" y="161272"/>
            <a:ext cx="5457939" cy="1200329"/>
            <a:chOff x="3474394" y="161272"/>
            <a:chExt cx="5457939" cy="1200329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A65ABFB5-00A3-564B-3AC8-5812AA54CBE4}"/>
                </a:ext>
              </a:extLst>
            </p:cNvPr>
            <p:cNvSpPr txBox="1"/>
            <p:nvPr/>
          </p:nvSpPr>
          <p:spPr>
            <a:xfrm>
              <a:off x="3474394" y="161272"/>
              <a:ext cx="5457939" cy="1200329"/>
            </a:xfrm>
            <a:prstGeom prst="rect">
              <a:avLst/>
            </a:prstGeom>
            <a:solidFill>
              <a:srgbClr val="FFFFFF"/>
            </a:solidFill>
          </p:spPr>
          <p:txBody>
            <a:bodyPr wrap="square" rtlCol="0">
              <a:spAutoFit/>
            </a:bodyPr>
            <a:lstStyle/>
            <a:p>
              <a:r>
                <a:rPr lang="en-GB" sz="7200" dirty="0"/>
                <a:t>   PE Days</a:t>
              </a:r>
            </a:p>
          </p:txBody>
        </p:sp>
        <p:pic>
          <p:nvPicPr>
            <p:cNvPr id="6" name="Picture 5" descr="A cartoon of a child kicking a football ball&#10;&#10;Description automatically generated">
              <a:extLst>
                <a:ext uri="{FF2B5EF4-FFF2-40B4-BE49-F238E27FC236}">
                  <a16:creationId xmlns:a16="http://schemas.microsoft.com/office/drawing/2014/main" id="{AF168CB6-6652-C817-3CE4-21A1C790BD7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7"/>
                </a:ext>
              </a:extLst>
            </a:blip>
            <a:stretch>
              <a:fillRect/>
            </a:stretch>
          </p:blipFill>
          <p:spPr>
            <a:xfrm>
              <a:off x="7815945" y="213983"/>
              <a:ext cx="1100996" cy="1147618"/>
            </a:xfrm>
            <a:prstGeom prst="rect">
              <a:avLst/>
            </a:prstGeom>
          </p:spPr>
        </p:pic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A23B8F75-B4B1-647C-F283-68053084B957}"/>
              </a:ext>
            </a:extLst>
          </p:cNvPr>
          <p:cNvSpPr txBox="1"/>
          <p:nvPr/>
        </p:nvSpPr>
        <p:spPr>
          <a:xfrm>
            <a:off x="1131704" y="1729025"/>
            <a:ext cx="8675342" cy="1231106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3200" dirty="0"/>
              <a:t>Attenborough Class PE day </a:t>
            </a:r>
          </a:p>
          <a:p>
            <a:endParaRPr lang="en-GB" sz="1000" dirty="0"/>
          </a:p>
          <a:p>
            <a:pPr algn="ctr"/>
            <a:r>
              <a:rPr lang="en-GB" sz="3200" b="1" dirty="0"/>
              <a:t>Monday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9190F33B-2E7A-816E-E243-72A91A38BFA0}"/>
              </a:ext>
            </a:extLst>
          </p:cNvPr>
          <p:cNvGrpSpPr/>
          <p:nvPr/>
        </p:nvGrpSpPr>
        <p:grpSpPr>
          <a:xfrm>
            <a:off x="3053052" y="3264330"/>
            <a:ext cx="6458723" cy="3225204"/>
            <a:chOff x="3053052" y="3264330"/>
            <a:chExt cx="6458723" cy="3225204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BF22BE37-554B-13A4-AB04-0A165F11716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3053052" y="3742170"/>
              <a:ext cx="5515745" cy="2747364"/>
            </a:xfrm>
            <a:prstGeom prst="rect">
              <a:avLst/>
            </a:prstGeom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018B076C-6624-FB26-E6DA-F108B34421E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7489867" y="3264330"/>
              <a:ext cx="2021908" cy="185152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59948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4F2BC67-07CE-E895-7CC8-6635444C59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1" name="Group 1030">
            <a:extLst>
              <a:ext uri="{FF2B5EF4-FFF2-40B4-BE49-F238E27FC236}">
                <a16:creationId xmlns:a16="http://schemas.microsoft.com/office/drawing/2014/main" id="{5E69883E-00F4-2617-92A2-DF6C4CDB09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032" name="Straight Connector 1031">
              <a:extLst>
                <a:ext uri="{FF2B5EF4-FFF2-40B4-BE49-F238E27FC236}">
                  <a16:creationId xmlns:a16="http://schemas.microsoft.com/office/drawing/2014/main" id="{6B803F44-A94F-9350-AEFB-7A085BC440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3" name="Straight Connector 1032">
              <a:extLst>
                <a:ext uri="{FF2B5EF4-FFF2-40B4-BE49-F238E27FC236}">
                  <a16:creationId xmlns:a16="http://schemas.microsoft.com/office/drawing/2014/main" id="{3641DC23-195C-FCCC-33A3-6D5854BA08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34" name="Rectangle 23">
              <a:extLst>
                <a:ext uri="{FF2B5EF4-FFF2-40B4-BE49-F238E27FC236}">
                  <a16:creationId xmlns:a16="http://schemas.microsoft.com/office/drawing/2014/main" id="{422541BD-3155-EA04-D14D-BD6E99B2FE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5" name="Rectangle 25">
              <a:extLst>
                <a:ext uri="{FF2B5EF4-FFF2-40B4-BE49-F238E27FC236}">
                  <a16:creationId xmlns:a16="http://schemas.microsoft.com/office/drawing/2014/main" id="{E1916733-338F-141B-9E26-F92AF8217A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6" name="Isosceles Triangle 1035">
              <a:extLst>
                <a:ext uri="{FF2B5EF4-FFF2-40B4-BE49-F238E27FC236}">
                  <a16:creationId xmlns:a16="http://schemas.microsoft.com/office/drawing/2014/main" id="{D5F0E9A8-4DD9-5434-EA5E-C21FE09A65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7" name="Rectangle 27">
              <a:extLst>
                <a:ext uri="{FF2B5EF4-FFF2-40B4-BE49-F238E27FC236}">
                  <a16:creationId xmlns:a16="http://schemas.microsoft.com/office/drawing/2014/main" id="{6E107171-91BD-594D-91B8-7DE1907107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8" name="Rectangle 28">
              <a:extLst>
                <a:ext uri="{FF2B5EF4-FFF2-40B4-BE49-F238E27FC236}">
                  <a16:creationId xmlns:a16="http://schemas.microsoft.com/office/drawing/2014/main" id="{1F6C6BE9-621A-20E8-194C-933A9B6465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9" name="Rectangle 29">
              <a:extLst>
                <a:ext uri="{FF2B5EF4-FFF2-40B4-BE49-F238E27FC236}">
                  <a16:creationId xmlns:a16="http://schemas.microsoft.com/office/drawing/2014/main" id="{B129C914-C969-DF8C-D043-06EC89A76A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40" name="Isosceles Triangle 1039">
              <a:extLst>
                <a:ext uri="{FF2B5EF4-FFF2-40B4-BE49-F238E27FC236}">
                  <a16:creationId xmlns:a16="http://schemas.microsoft.com/office/drawing/2014/main" id="{233C3E54-077F-29C2-1214-C424EB86FE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41" name="Isosceles Triangle 1040">
              <a:extLst>
                <a:ext uri="{FF2B5EF4-FFF2-40B4-BE49-F238E27FC236}">
                  <a16:creationId xmlns:a16="http://schemas.microsoft.com/office/drawing/2014/main" id="{48F14B85-938E-9A8C-CE6B-CB989BEBCC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</p:grpSp>
      <p:pic>
        <p:nvPicPr>
          <p:cNvPr id="1026" name="Picture 2" descr="logo">
            <a:extLst>
              <a:ext uri="{FF2B5EF4-FFF2-40B4-BE49-F238E27FC236}">
                <a16:creationId xmlns:a16="http://schemas.microsoft.com/office/drawing/2014/main" id="{AA36D5A7-3352-F9A7-0990-64DC218DF2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9363" y="95650"/>
            <a:ext cx="3102601" cy="876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779E160-5D75-66A9-9781-8256448D8214}"/>
              </a:ext>
            </a:extLst>
          </p:cNvPr>
          <p:cNvSpPr txBox="1"/>
          <p:nvPr/>
        </p:nvSpPr>
        <p:spPr>
          <a:xfrm>
            <a:off x="3474394" y="176196"/>
            <a:ext cx="7115818" cy="1200329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r>
              <a:rPr lang="en-GB" sz="7200" dirty="0"/>
              <a:t>   Forest School</a:t>
            </a:r>
          </a:p>
        </p:txBody>
      </p:sp>
      <p:sp>
        <p:nvSpPr>
          <p:cNvPr id="7" name="Explosion: 8 Points 6">
            <a:extLst>
              <a:ext uri="{FF2B5EF4-FFF2-40B4-BE49-F238E27FC236}">
                <a16:creationId xmlns:a16="http://schemas.microsoft.com/office/drawing/2014/main" id="{F4F653BB-0903-2700-051E-78A2D7A244BB}"/>
              </a:ext>
            </a:extLst>
          </p:cNvPr>
          <p:cNvSpPr/>
          <p:nvPr/>
        </p:nvSpPr>
        <p:spPr>
          <a:xfrm>
            <a:off x="3332754" y="3176587"/>
            <a:ext cx="5990362" cy="3240974"/>
          </a:xfrm>
          <a:prstGeom prst="irregularSeal1">
            <a:avLst/>
          </a:prstGeom>
          <a:solidFill>
            <a:schemeClr val="accent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/>
              <a:t>Attenborough Forest School will be once a week next half term.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1C7843A-328B-F8DD-7AE4-B6F6E822DD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6724" y="1616849"/>
            <a:ext cx="10621857" cy="1448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652505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1" name="Group 1030">
            <a:extLst>
              <a:ext uri="{FF2B5EF4-FFF2-40B4-BE49-F238E27FC236}">
                <a16:creationId xmlns:a16="http://schemas.microsoft.com/office/drawing/2014/main" id="{5F054EF5-EFE6-45A2-834C-0F0931F39F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032" name="Straight Connector 1031">
              <a:extLst>
                <a:ext uri="{FF2B5EF4-FFF2-40B4-BE49-F238E27FC236}">
                  <a16:creationId xmlns:a16="http://schemas.microsoft.com/office/drawing/2014/main" id="{CFE3C88A-FEDB-4B9C-94EE-5026B326B3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3" name="Straight Connector 1032">
              <a:extLst>
                <a:ext uri="{FF2B5EF4-FFF2-40B4-BE49-F238E27FC236}">
                  <a16:creationId xmlns:a16="http://schemas.microsoft.com/office/drawing/2014/main" id="{B5D51D9B-0E7C-44D3-9215-81F9915232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34" name="Rectangle 23">
              <a:extLst>
                <a:ext uri="{FF2B5EF4-FFF2-40B4-BE49-F238E27FC236}">
                  <a16:creationId xmlns:a16="http://schemas.microsoft.com/office/drawing/2014/main" id="{16EFB339-1D4E-4824-A20B-AF30D07CF7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5" name="Rectangle 25">
              <a:extLst>
                <a:ext uri="{FF2B5EF4-FFF2-40B4-BE49-F238E27FC236}">
                  <a16:creationId xmlns:a16="http://schemas.microsoft.com/office/drawing/2014/main" id="{00030831-8136-4C61-8F00-6F190C5AEB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6" name="Isosceles Triangle 1035">
              <a:extLst>
                <a:ext uri="{FF2B5EF4-FFF2-40B4-BE49-F238E27FC236}">
                  <a16:creationId xmlns:a16="http://schemas.microsoft.com/office/drawing/2014/main" id="{9B14B360-4798-467E-ADE9-756959EC52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7" name="Rectangle 27">
              <a:extLst>
                <a:ext uri="{FF2B5EF4-FFF2-40B4-BE49-F238E27FC236}">
                  <a16:creationId xmlns:a16="http://schemas.microsoft.com/office/drawing/2014/main" id="{9433F2F7-DA21-430A-A31C-D529D9C6A1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8" name="Rectangle 28">
              <a:extLst>
                <a:ext uri="{FF2B5EF4-FFF2-40B4-BE49-F238E27FC236}">
                  <a16:creationId xmlns:a16="http://schemas.microsoft.com/office/drawing/2014/main" id="{0B24FFF9-F75D-4A88-90F8-D2D7BBB8E8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9" name="Rectangle 29">
              <a:extLst>
                <a:ext uri="{FF2B5EF4-FFF2-40B4-BE49-F238E27FC236}">
                  <a16:creationId xmlns:a16="http://schemas.microsoft.com/office/drawing/2014/main" id="{A0A2A2C4-404D-431C-8F9A-227932A42E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40" name="Isosceles Triangle 1039">
              <a:extLst>
                <a:ext uri="{FF2B5EF4-FFF2-40B4-BE49-F238E27FC236}">
                  <a16:creationId xmlns:a16="http://schemas.microsoft.com/office/drawing/2014/main" id="{4661DBE2-1BC5-463F-BBB8-199B890D1C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41" name="Isosceles Triangle 1040">
              <a:extLst>
                <a:ext uri="{FF2B5EF4-FFF2-40B4-BE49-F238E27FC236}">
                  <a16:creationId xmlns:a16="http://schemas.microsoft.com/office/drawing/2014/main" id="{710A6E70-F0B9-4E3D-9A78-2D2FEE5DF3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</p:grpSp>
      <p:pic>
        <p:nvPicPr>
          <p:cNvPr id="1026" name="Picture 2" descr="logo">
            <a:extLst>
              <a:ext uri="{FF2B5EF4-FFF2-40B4-BE49-F238E27FC236}">
                <a16:creationId xmlns:a16="http://schemas.microsoft.com/office/drawing/2014/main" id="{0450FFF6-2327-2F77-E236-1F2A72703B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9363" y="95650"/>
            <a:ext cx="3102601" cy="876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7" name="Group 26">
            <a:extLst>
              <a:ext uri="{FF2B5EF4-FFF2-40B4-BE49-F238E27FC236}">
                <a16:creationId xmlns:a16="http://schemas.microsoft.com/office/drawing/2014/main" id="{DB93B7E1-660B-4A0C-05A0-6B36E5FDAD02}"/>
              </a:ext>
            </a:extLst>
          </p:cNvPr>
          <p:cNvGrpSpPr/>
          <p:nvPr/>
        </p:nvGrpSpPr>
        <p:grpSpPr>
          <a:xfrm>
            <a:off x="3445568" y="161272"/>
            <a:ext cx="5812226" cy="1754326"/>
            <a:chOff x="3445568" y="161272"/>
            <a:chExt cx="5812226" cy="1754326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DABA6640-C829-63EA-A3A3-3328EF7342EB}"/>
                </a:ext>
              </a:extLst>
            </p:cNvPr>
            <p:cNvSpPr txBox="1"/>
            <p:nvPr/>
          </p:nvSpPr>
          <p:spPr>
            <a:xfrm>
              <a:off x="3445568" y="161272"/>
              <a:ext cx="4655127" cy="1754326"/>
            </a:xfrm>
            <a:prstGeom prst="rect">
              <a:avLst/>
            </a:prstGeom>
            <a:solidFill>
              <a:srgbClr val="FFFFFF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5400" dirty="0"/>
                <a:t>Special Mentions</a:t>
              </a:r>
            </a:p>
          </p:txBody>
        </p:sp>
        <p:pic>
          <p:nvPicPr>
            <p:cNvPr id="8" name="Picture 7" descr="A tree with orange leaves&#10;&#10;Description automatically generated">
              <a:extLst>
                <a:ext uri="{FF2B5EF4-FFF2-40B4-BE49-F238E27FC236}">
                  <a16:creationId xmlns:a16="http://schemas.microsoft.com/office/drawing/2014/main" id="{0CC6BE09-5EBA-3E02-9E97-8ABE1F7A33A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4"/>
                </a:ext>
              </a:extLst>
            </a:blip>
            <a:stretch>
              <a:fillRect/>
            </a:stretch>
          </p:blipFill>
          <p:spPr>
            <a:xfrm>
              <a:off x="7503468" y="161272"/>
              <a:ext cx="1754326" cy="1754326"/>
            </a:xfrm>
            <a:prstGeom prst="rect">
              <a:avLst/>
            </a:prstGeom>
          </p:spPr>
        </p:pic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6E00AD70-227B-7F50-DF76-5913AC70BF41}"/>
              </a:ext>
            </a:extLst>
          </p:cNvPr>
          <p:cNvSpPr txBox="1"/>
          <p:nvPr/>
        </p:nvSpPr>
        <p:spPr>
          <a:xfrm>
            <a:off x="587883" y="3680346"/>
            <a:ext cx="9125892" cy="1077218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r>
              <a:rPr lang="en-GB" sz="3200" dirty="0"/>
              <a:t>You will receive an Arbor notification on the Friday before.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B02F134C-D510-C7AC-7902-0C9350A55FD4}"/>
              </a:ext>
            </a:extLst>
          </p:cNvPr>
          <p:cNvGrpSpPr/>
          <p:nvPr/>
        </p:nvGrpSpPr>
        <p:grpSpPr>
          <a:xfrm>
            <a:off x="588476" y="2404534"/>
            <a:ext cx="9125892" cy="1077218"/>
            <a:chOff x="588476" y="2404534"/>
            <a:chExt cx="9125892" cy="1077218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DF01E0AD-8381-EE3D-CBD1-D13058B080D4}"/>
                </a:ext>
              </a:extLst>
            </p:cNvPr>
            <p:cNvSpPr txBox="1"/>
            <p:nvPr/>
          </p:nvSpPr>
          <p:spPr>
            <a:xfrm>
              <a:off x="588476" y="2404534"/>
              <a:ext cx="9125892" cy="1077218"/>
            </a:xfrm>
            <a:prstGeom prst="rect">
              <a:avLst/>
            </a:prstGeom>
            <a:solidFill>
              <a:srgbClr val="FFFFFF"/>
            </a:solidFill>
          </p:spPr>
          <p:txBody>
            <a:bodyPr wrap="square" rtlCol="0">
              <a:spAutoFit/>
            </a:bodyPr>
            <a:lstStyle/>
            <a:p>
              <a:r>
                <a:rPr lang="en-GB" sz="3200" dirty="0"/>
                <a:t>Special Mentions assemblies are every Friday after Rock Up and Read.</a:t>
              </a:r>
            </a:p>
          </p:txBody>
        </p:sp>
        <p:pic>
          <p:nvPicPr>
            <p:cNvPr id="20" name="Picture 19" descr="A green leaf with black background&#10;&#10;Description automatically generated">
              <a:extLst>
                <a:ext uri="{FF2B5EF4-FFF2-40B4-BE49-F238E27FC236}">
                  <a16:creationId xmlns:a16="http://schemas.microsoft.com/office/drawing/2014/main" id="{0452B626-1E78-4570-748F-DBB60D3A377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6"/>
                </a:ext>
              </a:extLst>
            </a:blip>
            <a:stretch>
              <a:fillRect/>
            </a:stretch>
          </p:blipFill>
          <p:spPr>
            <a:xfrm rot="4889031">
              <a:off x="8843376" y="2545470"/>
              <a:ext cx="732410" cy="732410"/>
            </a:xfrm>
            <a:prstGeom prst="rect">
              <a:avLst/>
            </a:prstGeom>
          </p:spPr>
        </p:pic>
      </p:grpSp>
      <p:grpSp>
        <p:nvGrpSpPr>
          <p:cNvPr id="5" name="Group 4"/>
          <p:cNvGrpSpPr/>
          <p:nvPr/>
        </p:nvGrpSpPr>
        <p:grpSpPr>
          <a:xfrm>
            <a:off x="598130" y="4914152"/>
            <a:ext cx="9125892" cy="1569660"/>
            <a:chOff x="598130" y="4914152"/>
            <a:chExt cx="9125892" cy="1569660"/>
          </a:xfrm>
        </p:grpSpPr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1791E3FE-FEA9-C17B-424F-817BD81094BA}"/>
                </a:ext>
              </a:extLst>
            </p:cNvPr>
            <p:cNvGrpSpPr/>
            <p:nvPr/>
          </p:nvGrpSpPr>
          <p:grpSpPr>
            <a:xfrm>
              <a:off x="598130" y="4914152"/>
              <a:ext cx="9125892" cy="1569660"/>
              <a:chOff x="598130" y="4914152"/>
              <a:chExt cx="9125892" cy="1569660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DECD8100-A959-8959-E022-A295CFF25481}"/>
                  </a:ext>
                </a:extLst>
              </p:cNvPr>
              <p:cNvSpPr txBox="1"/>
              <p:nvPr/>
            </p:nvSpPr>
            <p:spPr>
              <a:xfrm>
                <a:off x="598130" y="4914152"/>
                <a:ext cx="9125892" cy="1569660"/>
              </a:xfrm>
              <a:prstGeom prst="rect">
                <a:avLst/>
              </a:prstGeom>
              <a:solidFill>
                <a:srgbClr val="FFFFFF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GB" sz="3200" dirty="0"/>
                  <a:t>You will also receive an Arbor notification for Merit Star and Maths Mission Awards on the Friday before.</a:t>
                </a:r>
              </a:p>
            </p:txBody>
          </p:sp>
          <p:pic>
            <p:nvPicPr>
              <p:cNvPr id="23" name="Picture 22" descr="A red star on a black background&#10;&#10;Description automatically generated">
                <a:extLst>
                  <a:ext uri="{FF2B5EF4-FFF2-40B4-BE49-F238E27FC236}">
                    <a16:creationId xmlns:a16="http://schemas.microsoft.com/office/drawing/2014/main" id="{82A949C7-4DF2-F10B-E60E-A442B06A43E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837473B0-CC2E-450A-ABE3-18F120FF3D39}">
                    <a1611:picAttrSrcUrl xmlns:a1611="http://schemas.microsoft.com/office/drawing/2016/11/main" r:id="rId8"/>
                  </a:ext>
                </a:extLst>
              </a:blip>
              <a:stretch>
                <a:fillRect/>
              </a:stretch>
            </p:blipFill>
            <p:spPr>
              <a:xfrm>
                <a:off x="9095930" y="4953000"/>
                <a:ext cx="473459" cy="473459"/>
              </a:xfrm>
              <a:prstGeom prst="rect">
                <a:avLst/>
              </a:prstGeom>
            </p:spPr>
          </p:pic>
        </p:grpSp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8626354" y="5572534"/>
              <a:ext cx="875034" cy="79441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91995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1" name="Group 1030">
            <a:extLst>
              <a:ext uri="{FF2B5EF4-FFF2-40B4-BE49-F238E27FC236}">
                <a16:creationId xmlns:a16="http://schemas.microsoft.com/office/drawing/2014/main" id="{5F054EF5-EFE6-45A2-834C-0F0931F39F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032" name="Straight Connector 1031">
              <a:extLst>
                <a:ext uri="{FF2B5EF4-FFF2-40B4-BE49-F238E27FC236}">
                  <a16:creationId xmlns:a16="http://schemas.microsoft.com/office/drawing/2014/main" id="{CFE3C88A-FEDB-4B9C-94EE-5026B326B3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3" name="Straight Connector 1032">
              <a:extLst>
                <a:ext uri="{FF2B5EF4-FFF2-40B4-BE49-F238E27FC236}">
                  <a16:creationId xmlns:a16="http://schemas.microsoft.com/office/drawing/2014/main" id="{B5D51D9B-0E7C-44D3-9215-81F9915232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34" name="Rectangle 23">
              <a:extLst>
                <a:ext uri="{FF2B5EF4-FFF2-40B4-BE49-F238E27FC236}">
                  <a16:creationId xmlns:a16="http://schemas.microsoft.com/office/drawing/2014/main" id="{16EFB339-1D4E-4824-A20B-AF30D07CF7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5" name="Rectangle 25">
              <a:extLst>
                <a:ext uri="{FF2B5EF4-FFF2-40B4-BE49-F238E27FC236}">
                  <a16:creationId xmlns:a16="http://schemas.microsoft.com/office/drawing/2014/main" id="{00030831-8136-4C61-8F00-6F190C5AEB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6" name="Isosceles Triangle 1035">
              <a:extLst>
                <a:ext uri="{FF2B5EF4-FFF2-40B4-BE49-F238E27FC236}">
                  <a16:creationId xmlns:a16="http://schemas.microsoft.com/office/drawing/2014/main" id="{9B14B360-4798-467E-ADE9-756959EC52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7" name="Rectangle 27">
              <a:extLst>
                <a:ext uri="{FF2B5EF4-FFF2-40B4-BE49-F238E27FC236}">
                  <a16:creationId xmlns:a16="http://schemas.microsoft.com/office/drawing/2014/main" id="{9433F2F7-DA21-430A-A31C-D529D9C6A1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8" name="Rectangle 28">
              <a:extLst>
                <a:ext uri="{FF2B5EF4-FFF2-40B4-BE49-F238E27FC236}">
                  <a16:creationId xmlns:a16="http://schemas.microsoft.com/office/drawing/2014/main" id="{0B24FFF9-F75D-4A88-90F8-D2D7BBB8E8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9" name="Rectangle 29">
              <a:extLst>
                <a:ext uri="{FF2B5EF4-FFF2-40B4-BE49-F238E27FC236}">
                  <a16:creationId xmlns:a16="http://schemas.microsoft.com/office/drawing/2014/main" id="{A0A2A2C4-404D-431C-8F9A-227932A42E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40" name="Isosceles Triangle 1039">
              <a:extLst>
                <a:ext uri="{FF2B5EF4-FFF2-40B4-BE49-F238E27FC236}">
                  <a16:creationId xmlns:a16="http://schemas.microsoft.com/office/drawing/2014/main" id="{4661DBE2-1BC5-463F-BBB8-199B890D1C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41" name="Isosceles Triangle 1040">
              <a:extLst>
                <a:ext uri="{FF2B5EF4-FFF2-40B4-BE49-F238E27FC236}">
                  <a16:creationId xmlns:a16="http://schemas.microsoft.com/office/drawing/2014/main" id="{710A6E70-F0B9-4E3D-9A78-2D2FEE5DF3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</p:grpSp>
      <p:pic>
        <p:nvPicPr>
          <p:cNvPr id="1026" name="Picture 2" descr="logo">
            <a:extLst>
              <a:ext uri="{FF2B5EF4-FFF2-40B4-BE49-F238E27FC236}">
                <a16:creationId xmlns:a16="http://schemas.microsoft.com/office/drawing/2014/main" id="{0450FFF6-2327-2F77-E236-1F2A72703B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9363" y="95650"/>
            <a:ext cx="3102601" cy="876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Group 5"/>
          <p:cNvGrpSpPr/>
          <p:nvPr/>
        </p:nvGrpSpPr>
        <p:grpSpPr>
          <a:xfrm>
            <a:off x="3445568" y="-155996"/>
            <a:ext cx="8678098" cy="2316620"/>
            <a:chOff x="3445568" y="-155996"/>
            <a:chExt cx="8678098" cy="2316620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96DC6086-6DDF-BCF7-EA82-97BA0C3DA701}"/>
                </a:ext>
              </a:extLst>
            </p:cNvPr>
            <p:cNvSpPr txBox="1"/>
            <p:nvPr/>
          </p:nvSpPr>
          <p:spPr>
            <a:xfrm>
              <a:off x="3445568" y="161272"/>
              <a:ext cx="4655127" cy="1754326"/>
            </a:xfrm>
            <a:prstGeom prst="rect">
              <a:avLst/>
            </a:prstGeom>
            <a:solidFill>
              <a:srgbClr val="FFFFFF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5400" dirty="0"/>
                <a:t>Rock Up And Read</a:t>
              </a:r>
            </a:p>
          </p:txBody>
        </p:sp>
        <p:pic>
          <p:nvPicPr>
            <p:cNvPr id="15" name="Picture 14" descr="Download Play Human Book Behavior Child Reading HQ PNG Image | FreePNGImg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07046" y="-155996"/>
              <a:ext cx="2316620" cy="2316620"/>
            </a:xfrm>
            <a:prstGeom prst="rect">
              <a:avLst/>
            </a:prstGeom>
          </p:spPr>
        </p:pic>
      </p:grpSp>
      <p:grpSp>
        <p:nvGrpSpPr>
          <p:cNvPr id="5" name="Group 4"/>
          <p:cNvGrpSpPr/>
          <p:nvPr/>
        </p:nvGrpSpPr>
        <p:grpSpPr>
          <a:xfrm>
            <a:off x="705985" y="2802974"/>
            <a:ext cx="9274627" cy="3924275"/>
            <a:chOff x="705985" y="2802974"/>
            <a:chExt cx="9274627" cy="3924275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6E00AD70-227B-7F50-DF76-5913AC70BF41}"/>
                </a:ext>
              </a:extLst>
            </p:cNvPr>
            <p:cNvSpPr txBox="1"/>
            <p:nvPr/>
          </p:nvSpPr>
          <p:spPr>
            <a:xfrm>
              <a:off x="705985" y="2802974"/>
              <a:ext cx="9274627" cy="584775"/>
            </a:xfrm>
            <a:prstGeom prst="rect">
              <a:avLst/>
            </a:prstGeom>
            <a:solidFill>
              <a:srgbClr val="FFFFFF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3200" dirty="0"/>
                <a:t>Every Friday at 8:40-9:00</a:t>
              </a:r>
            </a:p>
          </p:txBody>
        </p:sp>
        <p:pic>
          <p:nvPicPr>
            <p:cNvPr id="4" name="Picture 3" descr="Un Paladín en el Infierno: octubre 201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45567" y="3681413"/>
              <a:ext cx="4655127" cy="304583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44191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1" name="Group 1030">
            <a:extLst>
              <a:ext uri="{FF2B5EF4-FFF2-40B4-BE49-F238E27FC236}">
                <a16:creationId xmlns:a16="http://schemas.microsoft.com/office/drawing/2014/main" id="{5F054EF5-EFE6-45A2-834C-0F0931F39F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032" name="Straight Connector 1031">
              <a:extLst>
                <a:ext uri="{FF2B5EF4-FFF2-40B4-BE49-F238E27FC236}">
                  <a16:creationId xmlns:a16="http://schemas.microsoft.com/office/drawing/2014/main" id="{CFE3C88A-FEDB-4B9C-94EE-5026B326B3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3" name="Straight Connector 1032">
              <a:extLst>
                <a:ext uri="{FF2B5EF4-FFF2-40B4-BE49-F238E27FC236}">
                  <a16:creationId xmlns:a16="http://schemas.microsoft.com/office/drawing/2014/main" id="{B5D51D9B-0E7C-44D3-9215-81F9915232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34" name="Rectangle 23">
              <a:extLst>
                <a:ext uri="{FF2B5EF4-FFF2-40B4-BE49-F238E27FC236}">
                  <a16:creationId xmlns:a16="http://schemas.microsoft.com/office/drawing/2014/main" id="{16EFB339-1D4E-4824-A20B-AF30D07CF7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5" name="Rectangle 25">
              <a:extLst>
                <a:ext uri="{FF2B5EF4-FFF2-40B4-BE49-F238E27FC236}">
                  <a16:creationId xmlns:a16="http://schemas.microsoft.com/office/drawing/2014/main" id="{00030831-8136-4C61-8F00-6F190C5AEB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6" name="Isosceles Triangle 1035">
              <a:extLst>
                <a:ext uri="{FF2B5EF4-FFF2-40B4-BE49-F238E27FC236}">
                  <a16:creationId xmlns:a16="http://schemas.microsoft.com/office/drawing/2014/main" id="{9B14B360-4798-467E-ADE9-756959EC52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7" name="Rectangle 27">
              <a:extLst>
                <a:ext uri="{FF2B5EF4-FFF2-40B4-BE49-F238E27FC236}">
                  <a16:creationId xmlns:a16="http://schemas.microsoft.com/office/drawing/2014/main" id="{9433F2F7-DA21-430A-A31C-D529D9C6A1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8" name="Rectangle 28">
              <a:extLst>
                <a:ext uri="{FF2B5EF4-FFF2-40B4-BE49-F238E27FC236}">
                  <a16:creationId xmlns:a16="http://schemas.microsoft.com/office/drawing/2014/main" id="{0B24FFF9-F75D-4A88-90F8-D2D7BBB8E8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9" name="Rectangle 29">
              <a:extLst>
                <a:ext uri="{FF2B5EF4-FFF2-40B4-BE49-F238E27FC236}">
                  <a16:creationId xmlns:a16="http://schemas.microsoft.com/office/drawing/2014/main" id="{A0A2A2C4-404D-431C-8F9A-227932A42E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40" name="Isosceles Triangle 1039">
              <a:extLst>
                <a:ext uri="{FF2B5EF4-FFF2-40B4-BE49-F238E27FC236}">
                  <a16:creationId xmlns:a16="http://schemas.microsoft.com/office/drawing/2014/main" id="{4661DBE2-1BC5-463F-BBB8-199B890D1C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41" name="Isosceles Triangle 1040">
              <a:extLst>
                <a:ext uri="{FF2B5EF4-FFF2-40B4-BE49-F238E27FC236}">
                  <a16:creationId xmlns:a16="http://schemas.microsoft.com/office/drawing/2014/main" id="{710A6E70-F0B9-4E3D-9A78-2D2FEE5DF3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</p:grpSp>
      <p:pic>
        <p:nvPicPr>
          <p:cNvPr id="1026" name="Picture 2" descr="logo">
            <a:extLst>
              <a:ext uri="{FF2B5EF4-FFF2-40B4-BE49-F238E27FC236}">
                <a16:creationId xmlns:a16="http://schemas.microsoft.com/office/drawing/2014/main" id="{0450FFF6-2327-2F77-E236-1F2A72703B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9363" y="95650"/>
            <a:ext cx="3102601" cy="876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7361B7C-5ED8-E04A-0E3D-A9A38F66F715}"/>
              </a:ext>
            </a:extLst>
          </p:cNvPr>
          <p:cNvSpPr txBox="1"/>
          <p:nvPr/>
        </p:nvSpPr>
        <p:spPr>
          <a:xfrm>
            <a:off x="4269764" y="141391"/>
            <a:ext cx="4209218" cy="1754326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5400" dirty="0"/>
              <a:t>Parent Newsletters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F4F8A34-908C-9C25-85DE-AEA25A4C3A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768946">
            <a:off x="781692" y="1253470"/>
            <a:ext cx="3814868" cy="485588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10260E0-2DE8-25CA-04E9-87C006974E9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52889">
            <a:off x="6457992" y="4446139"/>
            <a:ext cx="4991946" cy="203375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5DB41DD-D029-E56F-601E-F40B3B44F47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246088">
            <a:off x="5078328" y="1925581"/>
            <a:ext cx="5287905" cy="2227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76508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3ED0AB-8349-A521-8FCE-8B25923388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9F4F6BEB-A693-AA89-85E0-F6825DF4A2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5594" y="355883"/>
            <a:ext cx="3520773" cy="164754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01FCF61-06A2-5698-9BE1-D9D5FBA77256}"/>
              </a:ext>
            </a:extLst>
          </p:cNvPr>
          <p:cNvSpPr txBox="1"/>
          <p:nvPr/>
        </p:nvSpPr>
        <p:spPr>
          <a:xfrm>
            <a:off x="3624776" y="2003425"/>
            <a:ext cx="4572129" cy="584775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/>
              <a:t>Letters and admin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571509A-EC8B-3657-D7D9-275A0727173C}"/>
              </a:ext>
            </a:extLst>
          </p:cNvPr>
          <p:cNvSpPr txBox="1"/>
          <p:nvPr/>
        </p:nvSpPr>
        <p:spPr>
          <a:xfrm>
            <a:off x="3624775" y="2809008"/>
            <a:ext cx="4572129" cy="584775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/>
              <a:t>Bookings</a:t>
            </a:r>
          </a:p>
        </p:txBody>
      </p:sp>
    </p:spTree>
    <p:extLst>
      <p:ext uri="{BB962C8B-B14F-4D97-AF65-F5344CB8AC3E}">
        <p14:creationId xmlns:p14="http://schemas.microsoft.com/office/powerpoint/2010/main" val="2155712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1" name="Group 1030">
            <a:extLst>
              <a:ext uri="{FF2B5EF4-FFF2-40B4-BE49-F238E27FC236}">
                <a16:creationId xmlns:a16="http://schemas.microsoft.com/office/drawing/2014/main" id="{5F054EF5-EFE6-45A2-834C-0F0931F39F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032" name="Straight Connector 1031">
              <a:extLst>
                <a:ext uri="{FF2B5EF4-FFF2-40B4-BE49-F238E27FC236}">
                  <a16:creationId xmlns:a16="http://schemas.microsoft.com/office/drawing/2014/main" id="{CFE3C88A-FEDB-4B9C-94EE-5026B326B3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3" name="Straight Connector 1032">
              <a:extLst>
                <a:ext uri="{FF2B5EF4-FFF2-40B4-BE49-F238E27FC236}">
                  <a16:creationId xmlns:a16="http://schemas.microsoft.com/office/drawing/2014/main" id="{B5D51D9B-0E7C-44D3-9215-81F9915232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34" name="Rectangle 23">
              <a:extLst>
                <a:ext uri="{FF2B5EF4-FFF2-40B4-BE49-F238E27FC236}">
                  <a16:creationId xmlns:a16="http://schemas.microsoft.com/office/drawing/2014/main" id="{16EFB339-1D4E-4824-A20B-AF30D07CF7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5" name="Rectangle 25">
              <a:extLst>
                <a:ext uri="{FF2B5EF4-FFF2-40B4-BE49-F238E27FC236}">
                  <a16:creationId xmlns:a16="http://schemas.microsoft.com/office/drawing/2014/main" id="{00030831-8136-4C61-8F00-6F190C5AEB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6" name="Isosceles Triangle 1035">
              <a:extLst>
                <a:ext uri="{FF2B5EF4-FFF2-40B4-BE49-F238E27FC236}">
                  <a16:creationId xmlns:a16="http://schemas.microsoft.com/office/drawing/2014/main" id="{9B14B360-4798-467E-ADE9-756959EC52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7" name="Rectangle 27">
              <a:extLst>
                <a:ext uri="{FF2B5EF4-FFF2-40B4-BE49-F238E27FC236}">
                  <a16:creationId xmlns:a16="http://schemas.microsoft.com/office/drawing/2014/main" id="{9433F2F7-DA21-430A-A31C-D529D9C6A1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8" name="Rectangle 28">
              <a:extLst>
                <a:ext uri="{FF2B5EF4-FFF2-40B4-BE49-F238E27FC236}">
                  <a16:creationId xmlns:a16="http://schemas.microsoft.com/office/drawing/2014/main" id="{0B24FFF9-F75D-4A88-90F8-D2D7BBB8E8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9" name="Rectangle 29">
              <a:extLst>
                <a:ext uri="{FF2B5EF4-FFF2-40B4-BE49-F238E27FC236}">
                  <a16:creationId xmlns:a16="http://schemas.microsoft.com/office/drawing/2014/main" id="{A0A2A2C4-404D-431C-8F9A-227932A42E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40" name="Isosceles Triangle 1039">
              <a:extLst>
                <a:ext uri="{FF2B5EF4-FFF2-40B4-BE49-F238E27FC236}">
                  <a16:creationId xmlns:a16="http://schemas.microsoft.com/office/drawing/2014/main" id="{4661DBE2-1BC5-463F-BBB8-199B890D1C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41" name="Isosceles Triangle 1040">
              <a:extLst>
                <a:ext uri="{FF2B5EF4-FFF2-40B4-BE49-F238E27FC236}">
                  <a16:creationId xmlns:a16="http://schemas.microsoft.com/office/drawing/2014/main" id="{710A6E70-F0B9-4E3D-9A78-2D2FEE5DF3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</p:grpSp>
      <p:pic>
        <p:nvPicPr>
          <p:cNvPr id="1026" name="Picture 2" descr="logo">
            <a:extLst>
              <a:ext uri="{FF2B5EF4-FFF2-40B4-BE49-F238E27FC236}">
                <a16:creationId xmlns:a16="http://schemas.microsoft.com/office/drawing/2014/main" id="{0450FFF6-2327-2F77-E236-1F2A72703B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9363" y="95650"/>
            <a:ext cx="3102601" cy="876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3619787" y="1504161"/>
            <a:ext cx="464935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hlinkClick r:id="rId3"/>
              </a:rPr>
              <a:t>https://www.rudyardkiplingprimary.co.uk/</a:t>
            </a:r>
            <a:endParaRPr lang="en-GB" dirty="0"/>
          </a:p>
          <a:p>
            <a:endParaRPr lang="en-GB" dirty="0"/>
          </a:p>
        </p:txBody>
      </p:sp>
      <p:grpSp>
        <p:nvGrpSpPr>
          <p:cNvPr id="4" name="Group 3"/>
          <p:cNvGrpSpPr/>
          <p:nvPr/>
        </p:nvGrpSpPr>
        <p:grpSpPr>
          <a:xfrm>
            <a:off x="2934876" y="161272"/>
            <a:ext cx="6226465" cy="6234854"/>
            <a:chOff x="2934876" y="161272"/>
            <a:chExt cx="6226465" cy="6234854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96DC6086-6DDF-BCF7-EA82-97BA0C3DA701}"/>
                </a:ext>
              </a:extLst>
            </p:cNvPr>
            <p:cNvSpPr txBox="1"/>
            <p:nvPr/>
          </p:nvSpPr>
          <p:spPr>
            <a:xfrm>
              <a:off x="3445568" y="161272"/>
              <a:ext cx="4997788" cy="923330"/>
            </a:xfrm>
            <a:prstGeom prst="rect">
              <a:avLst/>
            </a:prstGeom>
            <a:solidFill>
              <a:srgbClr val="FFFFFF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5400" dirty="0"/>
                <a:t>School Website</a:t>
              </a:r>
            </a:p>
          </p:txBody>
        </p:sp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934876" y="2289201"/>
              <a:ext cx="6226465" cy="41069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92621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1" name="Group 1030">
            <a:extLst>
              <a:ext uri="{FF2B5EF4-FFF2-40B4-BE49-F238E27FC236}">
                <a16:creationId xmlns:a16="http://schemas.microsoft.com/office/drawing/2014/main" id="{5F054EF5-EFE6-45A2-834C-0F0931F39F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032" name="Straight Connector 1031">
              <a:extLst>
                <a:ext uri="{FF2B5EF4-FFF2-40B4-BE49-F238E27FC236}">
                  <a16:creationId xmlns:a16="http://schemas.microsoft.com/office/drawing/2014/main" id="{CFE3C88A-FEDB-4B9C-94EE-5026B326B3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3" name="Straight Connector 1032">
              <a:extLst>
                <a:ext uri="{FF2B5EF4-FFF2-40B4-BE49-F238E27FC236}">
                  <a16:creationId xmlns:a16="http://schemas.microsoft.com/office/drawing/2014/main" id="{B5D51D9B-0E7C-44D3-9215-81F9915232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34" name="Rectangle 23">
              <a:extLst>
                <a:ext uri="{FF2B5EF4-FFF2-40B4-BE49-F238E27FC236}">
                  <a16:creationId xmlns:a16="http://schemas.microsoft.com/office/drawing/2014/main" id="{16EFB339-1D4E-4824-A20B-AF30D07CF7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5" name="Rectangle 25">
              <a:extLst>
                <a:ext uri="{FF2B5EF4-FFF2-40B4-BE49-F238E27FC236}">
                  <a16:creationId xmlns:a16="http://schemas.microsoft.com/office/drawing/2014/main" id="{00030831-8136-4C61-8F00-6F190C5AEB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6" name="Isosceles Triangle 1035">
              <a:extLst>
                <a:ext uri="{FF2B5EF4-FFF2-40B4-BE49-F238E27FC236}">
                  <a16:creationId xmlns:a16="http://schemas.microsoft.com/office/drawing/2014/main" id="{9B14B360-4798-467E-ADE9-756959EC52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7" name="Rectangle 27">
              <a:extLst>
                <a:ext uri="{FF2B5EF4-FFF2-40B4-BE49-F238E27FC236}">
                  <a16:creationId xmlns:a16="http://schemas.microsoft.com/office/drawing/2014/main" id="{9433F2F7-DA21-430A-A31C-D529D9C6A1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8" name="Rectangle 28">
              <a:extLst>
                <a:ext uri="{FF2B5EF4-FFF2-40B4-BE49-F238E27FC236}">
                  <a16:creationId xmlns:a16="http://schemas.microsoft.com/office/drawing/2014/main" id="{0B24FFF9-F75D-4A88-90F8-D2D7BBB8E8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9" name="Rectangle 29">
              <a:extLst>
                <a:ext uri="{FF2B5EF4-FFF2-40B4-BE49-F238E27FC236}">
                  <a16:creationId xmlns:a16="http://schemas.microsoft.com/office/drawing/2014/main" id="{A0A2A2C4-404D-431C-8F9A-227932A42E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40" name="Isosceles Triangle 1039">
              <a:extLst>
                <a:ext uri="{FF2B5EF4-FFF2-40B4-BE49-F238E27FC236}">
                  <a16:creationId xmlns:a16="http://schemas.microsoft.com/office/drawing/2014/main" id="{4661DBE2-1BC5-463F-BBB8-199B890D1C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41" name="Isosceles Triangle 1040">
              <a:extLst>
                <a:ext uri="{FF2B5EF4-FFF2-40B4-BE49-F238E27FC236}">
                  <a16:creationId xmlns:a16="http://schemas.microsoft.com/office/drawing/2014/main" id="{710A6E70-F0B9-4E3D-9A78-2D2FEE5DF3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</p:grpSp>
      <p:pic>
        <p:nvPicPr>
          <p:cNvPr id="1026" name="Picture 2" descr="logo">
            <a:extLst>
              <a:ext uri="{FF2B5EF4-FFF2-40B4-BE49-F238E27FC236}">
                <a16:creationId xmlns:a16="http://schemas.microsoft.com/office/drawing/2014/main" id="{0450FFF6-2327-2F77-E236-1F2A72703B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9363" y="95650"/>
            <a:ext cx="3102601" cy="876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96DC6086-6DDF-BCF7-EA82-97BA0C3DA701}"/>
              </a:ext>
            </a:extLst>
          </p:cNvPr>
          <p:cNvSpPr txBox="1"/>
          <p:nvPr/>
        </p:nvSpPr>
        <p:spPr>
          <a:xfrm>
            <a:off x="3445568" y="161272"/>
            <a:ext cx="4997788" cy="923330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5400" dirty="0"/>
              <a:t>Class Page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1880068" y="1456384"/>
            <a:ext cx="7224896" cy="2464225"/>
            <a:chOff x="1880068" y="1456384"/>
            <a:chExt cx="7224896" cy="2464225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880068" y="1465848"/>
              <a:ext cx="2723792" cy="2445299"/>
            </a:xfrm>
            <a:prstGeom prst="rect">
              <a:avLst/>
            </a:prstGeom>
          </p:spPr>
        </p:pic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842625" y="1456384"/>
              <a:ext cx="4262339" cy="2464225"/>
            </a:xfrm>
            <a:prstGeom prst="rect">
              <a:avLst/>
            </a:prstGeom>
          </p:spPr>
        </p:pic>
      </p:grpSp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866" y="4319631"/>
            <a:ext cx="3060067" cy="1900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2486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1" name="Group 1030">
            <a:extLst>
              <a:ext uri="{FF2B5EF4-FFF2-40B4-BE49-F238E27FC236}">
                <a16:creationId xmlns:a16="http://schemas.microsoft.com/office/drawing/2014/main" id="{5F054EF5-EFE6-45A2-834C-0F0931F39F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032" name="Straight Connector 1031">
              <a:extLst>
                <a:ext uri="{FF2B5EF4-FFF2-40B4-BE49-F238E27FC236}">
                  <a16:creationId xmlns:a16="http://schemas.microsoft.com/office/drawing/2014/main" id="{CFE3C88A-FEDB-4B9C-94EE-5026B326B3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3" name="Straight Connector 1032">
              <a:extLst>
                <a:ext uri="{FF2B5EF4-FFF2-40B4-BE49-F238E27FC236}">
                  <a16:creationId xmlns:a16="http://schemas.microsoft.com/office/drawing/2014/main" id="{B5D51D9B-0E7C-44D3-9215-81F9915232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34" name="Rectangle 23">
              <a:extLst>
                <a:ext uri="{FF2B5EF4-FFF2-40B4-BE49-F238E27FC236}">
                  <a16:creationId xmlns:a16="http://schemas.microsoft.com/office/drawing/2014/main" id="{16EFB339-1D4E-4824-A20B-AF30D07CF7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5" name="Rectangle 25">
              <a:extLst>
                <a:ext uri="{FF2B5EF4-FFF2-40B4-BE49-F238E27FC236}">
                  <a16:creationId xmlns:a16="http://schemas.microsoft.com/office/drawing/2014/main" id="{00030831-8136-4C61-8F00-6F190C5AEB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6" name="Isosceles Triangle 1035">
              <a:extLst>
                <a:ext uri="{FF2B5EF4-FFF2-40B4-BE49-F238E27FC236}">
                  <a16:creationId xmlns:a16="http://schemas.microsoft.com/office/drawing/2014/main" id="{9B14B360-4798-467E-ADE9-756959EC52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7" name="Rectangle 27">
              <a:extLst>
                <a:ext uri="{FF2B5EF4-FFF2-40B4-BE49-F238E27FC236}">
                  <a16:creationId xmlns:a16="http://schemas.microsoft.com/office/drawing/2014/main" id="{9433F2F7-DA21-430A-A31C-D529D9C6A1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8" name="Rectangle 28">
              <a:extLst>
                <a:ext uri="{FF2B5EF4-FFF2-40B4-BE49-F238E27FC236}">
                  <a16:creationId xmlns:a16="http://schemas.microsoft.com/office/drawing/2014/main" id="{0B24FFF9-F75D-4A88-90F8-D2D7BBB8E8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9" name="Rectangle 29">
              <a:extLst>
                <a:ext uri="{FF2B5EF4-FFF2-40B4-BE49-F238E27FC236}">
                  <a16:creationId xmlns:a16="http://schemas.microsoft.com/office/drawing/2014/main" id="{A0A2A2C4-404D-431C-8F9A-227932A42E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40" name="Isosceles Triangle 1039">
              <a:extLst>
                <a:ext uri="{FF2B5EF4-FFF2-40B4-BE49-F238E27FC236}">
                  <a16:creationId xmlns:a16="http://schemas.microsoft.com/office/drawing/2014/main" id="{4661DBE2-1BC5-463F-BBB8-199B890D1C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41" name="Isosceles Triangle 1040">
              <a:extLst>
                <a:ext uri="{FF2B5EF4-FFF2-40B4-BE49-F238E27FC236}">
                  <a16:creationId xmlns:a16="http://schemas.microsoft.com/office/drawing/2014/main" id="{710A6E70-F0B9-4E3D-9A78-2D2FEE5DF3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</p:grpSp>
      <p:pic>
        <p:nvPicPr>
          <p:cNvPr id="1026" name="Picture 2" descr="logo">
            <a:extLst>
              <a:ext uri="{FF2B5EF4-FFF2-40B4-BE49-F238E27FC236}">
                <a16:creationId xmlns:a16="http://schemas.microsoft.com/office/drawing/2014/main" id="{0450FFF6-2327-2F77-E236-1F2A72703B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9363" y="95650"/>
            <a:ext cx="3102601" cy="876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1794" y="972134"/>
            <a:ext cx="8293403" cy="5786297"/>
          </a:xfrm>
          <a:prstGeom prst="rect">
            <a:avLst/>
          </a:prstGeom>
        </p:spPr>
      </p:pic>
      <p:grpSp>
        <p:nvGrpSpPr>
          <p:cNvPr id="16" name="Group 15"/>
          <p:cNvGrpSpPr/>
          <p:nvPr/>
        </p:nvGrpSpPr>
        <p:grpSpPr>
          <a:xfrm>
            <a:off x="1194183" y="475621"/>
            <a:ext cx="9347161" cy="5657509"/>
            <a:chOff x="1194183" y="475621"/>
            <a:chExt cx="9347161" cy="5657509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0881973">
              <a:off x="1429835" y="1206279"/>
              <a:ext cx="603464" cy="888299"/>
            </a:xfrm>
            <a:prstGeom prst="rect">
              <a:avLst/>
            </a:prstGeom>
          </p:spPr>
        </p:pic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881372">
              <a:off x="3801619" y="2671948"/>
              <a:ext cx="664132" cy="584924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20488180">
              <a:off x="1194183" y="3448349"/>
              <a:ext cx="862284" cy="778837"/>
            </a:xfrm>
            <a:prstGeom prst="rect">
              <a:avLst/>
            </a:prstGeom>
          </p:spPr>
        </p:pic>
        <p:pic>
          <p:nvPicPr>
            <p:cNvPr id="6" name="Picture 5" descr="Musical Notes PNG Transparent Images | PNG All"/>
            <p:cNvPicPr>
              <a:picLocks noChangeAspect="1"/>
            </p:cNvPicPr>
            <p:nvPr/>
          </p:nvPicPr>
          <p:blipFill>
            <a:blip r:embed="rId7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33765" y="3395665"/>
              <a:ext cx="1107579" cy="479951"/>
            </a:xfrm>
            <a:prstGeom prst="rect">
              <a:avLst/>
            </a:prstGeom>
          </p:spPr>
        </p:pic>
        <p:pic>
          <p:nvPicPr>
            <p:cNvPr id="7" name="Picture 6" descr="African art - Wikipedia"/>
            <p:cNvPicPr>
              <a:picLocks noChangeAspect="1"/>
            </p:cNvPicPr>
            <p:nvPr/>
          </p:nvPicPr>
          <p:blipFill>
            <a:blip r:embed="rId8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995492">
              <a:off x="9527526" y="533892"/>
              <a:ext cx="514620" cy="730332"/>
            </a:xfrm>
            <a:prstGeom prst="rect">
              <a:avLst/>
            </a:prstGeom>
          </p:spPr>
        </p:pic>
        <p:pic>
          <p:nvPicPr>
            <p:cNvPr id="8" name="Picture 7" descr="Hundred square | SparkleBox.co.uk | Flickr"/>
            <p:cNvPicPr>
              <a:picLocks noChangeAspect="1"/>
            </p:cNvPicPr>
            <p:nvPr/>
          </p:nvPicPr>
          <p:blipFill>
            <a:blip r:embed="rId9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777318">
              <a:off x="4169601" y="475621"/>
              <a:ext cx="677746" cy="677746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 rot="1079525">
              <a:off x="5859625" y="4701092"/>
              <a:ext cx="623640" cy="654186"/>
            </a:xfrm>
            <a:prstGeom prst="rect">
              <a:avLst/>
            </a:prstGeom>
          </p:spPr>
        </p:pic>
        <p:pic>
          <p:nvPicPr>
            <p:cNvPr id="11" name="Picture 10" descr="File:Africa satellite orthographic.jpg - Wikipedia"/>
            <p:cNvPicPr>
              <a:picLocks noChangeAspect="1"/>
            </p:cNvPicPr>
            <p:nvPr/>
          </p:nvPicPr>
          <p:blipFill>
            <a:blip r:embed="rId11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54533">
              <a:off x="7521392" y="4097921"/>
              <a:ext cx="679037" cy="762662"/>
            </a:xfrm>
            <a:prstGeom prst="rect">
              <a:avLst/>
            </a:prstGeom>
          </p:spPr>
        </p:pic>
        <p:pic>
          <p:nvPicPr>
            <p:cNvPr id="12" name="Picture 11" descr="Nelson Mandela | PNG All"/>
            <p:cNvPicPr>
              <a:picLocks noChangeAspect="1"/>
            </p:cNvPicPr>
            <p:nvPr/>
          </p:nvPicPr>
          <p:blipFill>
            <a:blip r:embed="rId1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27311" y="5324618"/>
              <a:ext cx="808512" cy="808512"/>
            </a:xfrm>
            <a:prstGeom prst="rect">
              <a:avLst/>
            </a:prstGeom>
          </p:spPr>
        </p:pic>
        <p:pic>
          <p:nvPicPr>
            <p:cNvPr id="13" name="Picture 12" descr="A1eL: 06/15/10"/>
            <p:cNvPicPr>
              <a:picLocks noChangeAspect="1"/>
            </p:cNvPicPr>
            <p:nvPr/>
          </p:nvPicPr>
          <p:blipFill>
            <a:blip r:embed="rId1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22702" y="1951559"/>
              <a:ext cx="455636" cy="391862"/>
            </a:xfrm>
            <a:prstGeom prst="rect">
              <a:avLst/>
            </a:prstGeom>
          </p:spPr>
        </p:pic>
        <p:pic>
          <p:nvPicPr>
            <p:cNvPr id="14" name="Picture 13" descr="Free photo: Earth, Blue Planet, Globe, Planet - Free Image on Pixabay ..."/>
            <p:cNvPicPr>
              <a:picLocks noChangeAspect="1"/>
            </p:cNvPicPr>
            <p:nvPr/>
          </p:nvPicPr>
          <p:blipFill>
            <a:blip r:embed="rId1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74333" y="5129810"/>
              <a:ext cx="596290" cy="611579"/>
            </a:xfrm>
            <a:prstGeom prst="rect">
              <a:avLst/>
            </a:prstGeom>
          </p:spPr>
        </p:pic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96DC6086-6DDF-BCF7-EA82-97BA0C3DA701}"/>
              </a:ext>
            </a:extLst>
          </p:cNvPr>
          <p:cNvSpPr txBox="1"/>
          <p:nvPr/>
        </p:nvSpPr>
        <p:spPr>
          <a:xfrm>
            <a:off x="5248751" y="138433"/>
            <a:ext cx="3798254" cy="707886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4000" dirty="0"/>
              <a:t>Curriculum Map</a:t>
            </a:r>
          </a:p>
        </p:txBody>
      </p:sp>
    </p:spTree>
    <p:extLst>
      <p:ext uri="{BB962C8B-B14F-4D97-AF65-F5344CB8AC3E}">
        <p14:creationId xmlns:p14="http://schemas.microsoft.com/office/powerpoint/2010/main" val="19588288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1" name="Group 1030">
            <a:extLst>
              <a:ext uri="{FF2B5EF4-FFF2-40B4-BE49-F238E27FC236}">
                <a16:creationId xmlns:a16="http://schemas.microsoft.com/office/drawing/2014/main" id="{5F054EF5-EFE6-45A2-834C-0F0931F39F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032" name="Straight Connector 1031">
              <a:extLst>
                <a:ext uri="{FF2B5EF4-FFF2-40B4-BE49-F238E27FC236}">
                  <a16:creationId xmlns:a16="http://schemas.microsoft.com/office/drawing/2014/main" id="{CFE3C88A-FEDB-4B9C-94EE-5026B326B3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3" name="Straight Connector 1032">
              <a:extLst>
                <a:ext uri="{FF2B5EF4-FFF2-40B4-BE49-F238E27FC236}">
                  <a16:creationId xmlns:a16="http://schemas.microsoft.com/office/drawing/2014/main" id="{B5D51D9B-0E7C-44D3-9215-81F9915232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34" name="Rectangle 23">
              <a:extLst>
                <a:ext uri="{FF2B5EF4-FFF2-40B4-BE49-F238E27FC236}">
                  <a16:creationId xmlns:a16="http://schemas.microsoft.com/office/drawing/2014/main" id="{16EFB339-1D4E-4824-A20B-AF30D07CF7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5" name="Rectangle 25">
              <a:extLst>
                <a:ext uri="{FF2B5EF4-FFF2-40B4-BE49-F238E27FC236}">
                  <a16:creationId xmlns:a16="http://schemas.microsoft.com/office/drawing/2014/main" id="{00030831-8136-4C61-8F00-6F190C5AEB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6" name="Isosceles Triangle 1035">
              <a:extLst>
                <a:ext uri="{FF2B5EF4-FFF2-40B4-BE49-F238E27FC236}">
                  <a16:creationId xmlns:a16="http://schemas.microsoft.com/office/drawing/2014/main" id="{9B14B360-4798-467E-ADE9-756959EC52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7" name="Rectangle 27">
              <a:extLst>
                <a:ext uri="{FF2B5EF4-FFF2-40B4-BE49-F238E27FC236}">
                  <a16:creationId xmlns:a16="http://schemas.microsoft.com/office/drawing/2014/main" id="{9433F2F7-DA21-430A-A31C-D529D9C6A1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8" name="Rectangle 28">
              <a:extLst>
                <a:ext uri="{FF2B5EF4-FFF2-40B4-BE49-F238E27FC236}">
                  <a16:creationId xmlns:a16="http://schemas.microsoft.com/office/drawing/2014/main" id="{0B24FFF9-F75D-4A88-90F8-D2D7BBB8E8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9" name="Rectangle 29">
              <a:extLst>
                <a:ext uri="{FF2B5EF4-FFF2-40B4-BE49-F238E27FC236}">
                  <a16:creationId xmlns:a16="http://schemas.microsoft.com/office/drawing/2014/main" id="{A0A2A2C4-404D-431C-8F9A-227932A42E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40" name="Isosceles Triangle 1039">
              <a:extLst>
                <a:ext uri="{FF2B5EF4-FFF2-40B4-BE49-F238E27FC236}">
                  <a16:creationId xmlns:a16="http://schemas.microsoft.com/office/drawing/2014/main" id="{4661DBE2-1BC5-463F-BBB8-199B890D1C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41" name="Isosceles Triangle 1040">
              <a:extLst>
                <a:ext uri="{FF2B5EF4-FFF2-40B4-BE49-F238E27FC236}">
                  <a16:creationId xmlns:a16="http://schemas.microsoft.com/office/drawing/2014/main" id="{710A6E70-F0B9-4E3D-9A78-2D2FEE5DF3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</p:grpSp>
      <p:pic>
        <p:nvPicPr>
          <p:cNvPr id="1026" name="Picture 2" descr="logo">
            <a:extLst>
              <a:ext uri="{FF2B5EF4-FFF2-40B4-BE49-F238E27FC236}">
                <a16:creationId xmlns:a16="http://schemas.microsoft.com/office/drawing/2014/main" id="{0450FFF6-2327-2F77-E236-1F2A72703B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9363" y="95650"/>
            <a:ext cx="3102601" cy="876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96DC6086-6DDF-BCF7-EA82-97BA0C3DA701}"/>
              </a:ext>
            </a:extLst>
          </p:cNvPr>
          <p:cNvSpPr txBox="1"/>
          <p:nvPr/>
        </p:nvSpPr>
        <p:spPr>
          <a:xfrm>
            <a:off x="3445568" y="161272"/>
            <a:ext cx="5523564" cy="1754326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5400" dirty="0"/>
              <a:t>Attenborough Days for: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3439979" y="2058694"/>
            <a:ext cx="5616926" cy="740664"/>
            <a:chOff x="3472519" y="2817642"/>
            <a:chExt cx="5616926" cy="740664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6E00AD70-227B-7F50-DF76-5913AC70BF41}"/>
                </a:ext>
              </a:extLst>
            </p:cNvPr>
            <p:cNvSpPr txBox="1"/>
            <p:nvPr/>
          </p:nvSpPr>
          <p:spPr>
            <a:xfrm>
              <a:off x="3472519" y="2895587"/>
              <a:ext cx="5616926" cy="584775"/>
            </a:xfrm>
            <a:prstGeom prst="rect">
              <a:avLst/>
            </a:prstGeom>
            <a:solidFill>
              <a:srgbClr val="FFFFFF"/>
            </a:solidFill>
          </p:spPr>
          <p:txBody>
            <a:bodyPr wrap="square" rtlCol="0">
              <a:spAutoFit/>
            </a:bodyPr>
            <a:lstStyle/>
            <a:p>
              <a:r>
                <a:rPr lang="en-GB" sz="3200" dirty="0"/>
                <a:t>Computing:	Friday</a:t>
              </a:r>
            </a:p>
          </p:txBody>
        </p:sp>
        <p:pic>
          <p:nvPicPr>
            <p:cNvPr id="2" name="Picture 1" descr="File:Dell Desktop Computer in school classroom.jpg - Wikimedia Commons"/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72596" y="2817642"/>
              <a:ext cx="987552" cy="740664"/>
            </a:xfrm>
            <a:prstGeom prst="rect">
              <a:avLst/>
            </a:prstGeom>
          </p:spPr>
        </p:pic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73582F5A-2C7B-127A-03C4-CC72F2F2BFC0}"/>
              </a:ext>
            </a:extLst>
          </p:cNvPr>
          <p:cNvGrpSpPr/>
          <p:nvPr/>
        </p:nvGrpSpPr>
        <p:grpSpPr>
          <a:xfrm>
            <a:off x="814568" y="2942454"/>
            <a:ext cx="10785564" cy="3862390"/>
            <a:chOff x="814568" y="2942454"/>
            <a:chExt cx="10785564" cy="3862390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342B8F7C-2D30-EA42-6318-27028D692C30}"/>
                </a:ext>
              </a:extLst>
            </p:cNvPr>
            <p:cNvGrpSpPr/>
            <p:nvPr/>
          </p:nvGrpSpPr>
          <p:grpSpPr>
            <a:xfrm>
              <a:off x="814568" y="2942454"/>
              <a:ext cx="10785564" cy="3862390"/>
              <a:chOff x="1862019" y="3955323"/>
              <a:chExt cx="8774153" cy="2601262"/>
            </a:xfrm>
          </p:grpSpPr>
          <p:sp>
            <p:nvSpPr>
              <p:cNvPr id="5" name="Wave 4">
                <a:extLst>
                  <a:ext uri="{FF2B5EF4-FFF2-40B4-BE49-F238E27FC236}">
                    <a16:creationId xmlns:a16="http://schemas.microsoft.com/office/drawing/2014/main" id="{84B465DF-0111-11CA-09BB-42CFE452808B}"/>
                  </a:ext>
                </a:extLst>
              </p:cNvPr>
              <p:cNvSpPr/>
              <p:nvPr/>
            </p:nvSpPr>
            <p:spPr>
              <a:xfrm>
                <a:off x="1862019" y="3955323"/>
                <a:ext cx="8774153" cy="2601262"/>
              </a:xfrm>
              <a:prstGeom prst="wave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GB" sz="2000" b="1" dirty="0">
                    <a:solidFill>
                      <a:schemeClr val="tx1"/>
                    </a:solidFill>
                  </a:rPr>
                  <a:t>Dates:</a:t>
                </a:r>
              </a:p>
              <a:p>
                <a:endParaRPr lang="en-GB" sz="2000" b="1" dirty="0">
                  <a:solidFill>
                    <a:schemeClr val="tx1"/>
                  </a:solidFill>
                </a:endParaRPr>
              </a:p>
              <a:p>
                <a:r>
                  <a:rPr lang="en-GB" sz="2000" b="1" dirty="0">
                    <a:solidFill>
                      <a:schemeClr val="tx1"/>
                    </a:solidFill>
                  </a:rPr>
                  <a:t>Parents’ Evenings – 13</a:t>
                </a:r>
                <a:r>
                  <a:rPr lang="en-GB" sz="2000" b="1" baseline="30000" dirty="0">
                    <a:solidFill>
                      <a:schemeClr val="tx1"/>
                    </a:solidFill>
                  </a:rPr>
                  <a:t>th</a:t>
                </a:r>
                <a:r>
                  <a:rPr lang="en-GB" sz="2000" b="1" dirty="0">
                    <a:solidFill>
                      <a:schemeClr val="tx1"/>
                    </a:solidFill>
                  </a:rPr>
                  <a:t> and 14</a:t>
                </a:r>
                <a:r>
                  <a:rPr lang="en-GB" sz="2000" b="1" baseline="30000" dirty="0">
                    <a:solidFill>
                      <a:schemeClr val="tx1"/>
                    </a:solidFill>
                  </a:rPr>
                  <a:t>th</a:t>
                </a:r>
                <a:r>
                  <a:rPr lang="en-GB" sz="2000" b="1" dirty="0">
                    <a:solidFill>
                      <a:schemeClr val="tx1"/>
                    </a:solidFill>
                  </a:rPr>
                  <a:t> October</a:t>
                </a:r>
              </a:p>
              <a:p>
                <a:endParaRPr lang="en-GB" sz="1000" b="1" dirty="0">
                  <a:solidFill>
                    <a:schemeClr val="tx1"/>
                  </a:solidFill>
                </a:endParaRPr>
              </a:p>
              <a:p>
                <a:r>
                  <a:rPr lang="en-GB" sz="2000" b="1" dirty="0">
                    <a:solidFill>
                      <a:schemeClr val="tx1"/>
                    </a:solidFill>
                  </a:rPr>
                  <a:t>Christmas show – Dress on 7</a:t>
                </a:r>
                <a:r>
                  <a:rPr lang="en-GB" sz="2000" b="1" baseline="30000" dirty="0">
                    <a:solidFill>
                      <a:schemeClr val="tx1"/>
                    </a:solidFill>
                  </a:rPr>
                  <a:t>th</a:t>
                </a:r>
                <a:r>
                  <a:rPr lang="en-GB" sz="2000" b="1" dirty="0">
                    <a:solidFill>
                      <a:schemeClr val="tx1"/>
                    </a:solidFill>
                  </a:rPr>
                  <a:t> and performances on 8</a:t>
                </a:r>
                <a:r>
                  <a:rPr lang="en-GB" sz="2000" b="1" baseline="30000" dirty="0">
                    <a:solidFill>
                      <a:schemeClr val="tx1"/>
                    </a:solidFill>
                  </a:rPr>
                  <a:t>th</a:t>
                </a:r>
                <a:r>
                  <a:rPr lang="en-GB" sz="2000" b="1" dirty="0">
                    <a:solidFill>
                      <a:schemeClr val="tx1"/>
                    </a:solidFill>
                  </a:rPr>
                  <a:t> and 9</a:t>
                </a:r>
                <a:r>
                  <a:rPr lang="en-GB" sz="2000" b="1" baseline="30000" dirty="0">
                    <a:solidFill>
                      <a:schemeClr val="tx1"/>
                    </a:solidFill>
                  </a:rPr>
                  <a:t>th</a:t>
                </a:r>
                <a:r>
                  <a:rPr lang="en-GB" sz="2000" b="1" dirty="0">
                    <a:solidFill>
                      <a:schemeClr val="tx1"/>
                    </a:solidFill>
                  </a:rPr>
                  <a:t> December at 9.15am</a:t>
                </a:r>
              </a:p>
              <a:p>
                <a:endParaRPr lang="en-GB" sz="1000" b="1" dirty="0">
                  <a:solidFill>
                    <a:schemeClr val="tx1"/>
                  </a:solidFill>
                </a:endParaRPr>
              </a:p>
              <a:p>
                <a:r>
                  <a:rPr lang="en-GB" sz="2000" b="1" dirty="0">
                    <a:solidFill>
                      <a:schemeClr val="tx1"/>
                    </a:solidFill>
                  </a:rPr>
                  <a:t>Upcoming trips – local walk in the spring, </a:t>
                </a:r>
                <a:r>
                  <a:rPr lang="en-GB" sz="2000" b="1" dirty="0" err="1">
                    <a:solidFill>
                      <a:schemeClr val="tx1"/>
                    </a:solidFill>
                  </a:rPr>
                  <a:t>Drusillas</a:t>
                </a:r>
                <a:r>
                  <a:rPr lang="en-GB" sz="2000" b="1" dirty="0">
                    <a:solidFill>
                      <a:schemeClr val="tx1"/>
                    </a:solidFill>
                  </a:rPr>
                  <a:t> in the summer</a:t>
                </a:r>
              </a:p>
              <a:p>
                <a:endParaRPr lang="en-GB" dirty="0"/>
              </a:p>
              <a:p>
                <a:endParaRPr lang="en-GB" dirty="0"/>
              </a:p>
            </p:txBody>
          </p:sp>
          <p:pic>
            <p:nvPicPr>
              <p:cNvPr id="10" name="Picture 9" descr="Coach Bus Red · Free vector graphic on Pixabay"/>
              <p:cNvPicPr>
                <a:picLocks noChangeAspect="1"/>
              </p:cNvPicPr>
              <p:nvPr/>
            </p:nvPicPr>
            <p:blipFill>
              <a:blip r:embed="rId4" cstate="hq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328427" y="5522692"/>
                <a:ext cx="846553" cy="434740"/>
              </a:xfrm>
              <a:prstGeom prst="rect">
                <a:avLst/>
              </a:prstGeom>
            </p:spPr>
          </p:pic>
          <p:pic>
            <p:nvPicPr>
              <p:cNvPr id="11" name="Picture 10" descr="Xaveduni Productions: ¡FELIZ NAVIDAD!"/>
              <p:cNvPicPr>
                <a:picLocks noChangeAspect="1"/>
              </p:cNvPicPr>
              <p:nvPr/>
            </p:nvPicPr>
            <p:blipFill>
              <a:blip r:embed="rId5" cstate="hq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003677" y="4986821"/>
                <a:ext cx="463850" cy="588981"/>
              </a:xfrm>
              <a:prstGeom prst="rect">
                <a:avLst/>
              </a:prstGeom>
            </p:spPr>
          </p:pic>
        </p:grpSp>
        <p:pic>
          <p:nvPicPr>
            <p:cNvPr id="6" name="Picture 2" descr="Drusillas Park and Zoo review ⋆ Family Travel with Ellie">
              <a:extLst>
                <a:ext uri="{FF2B5EF4-FFF2-40B4-BE49-F238E27FC236}">
                  <a16:creationId xmlns:a16="http://schemas.microsoft.com/office/drawing/2014/main" id="{CDABEF13-379C-127B-CEED-DEDF56002A5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26599" y="5565748"/>
              <a:ext cx="1570669" cy="60655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03175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1" name="Group 1030">
            <a:extLst>
              <a:ext uri="{FF2B5EF4-FFF2-40B4-BE49-F238E27FC236}">
                <a16:creationId xmlns:a16="http://schemas.microsoft.com/office/drawing/2014/main" id="{5F054EF5-EFE6-45A2-834C-0F0931F39F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032" name="Straight Connector 1031">
              <a:extLst>
                <a:ext uri="{FF2B5EF4-FFF2-40B4-BE49-F238E27FC236}">
                  <a16:creationId xmlns:a16="http://schemas.microsoft.com/office/drawing/2014/main" id="{CFE3C88A-FEDB-4B9C-94EE-5026B326B3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3" name="Straight Connector 1032">
              <a:extLst>
                <a:ext uri="{FF2B5EF4-FFF2-40B4-BE49-F238E27FC236}">
                  <a16:creationId xmlns:a16="http://schemas.microsoft.com/office/drawing/2014/main" id="{B5D51D9B-0E7C-44D3-9215-81F9915232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34" name="Rectangle 23">
              <a:extLst>
                <a:ext uri="{FF2B5EF4-FFF2-40B4-BE49-F238E27FC236}">
                  <a16:creationId xmlns:a16="http://schemas.microsoft.com/office/drawing/2014/main" id="{16EFB339-1D4E-4824-A20B-AF30D07CF7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5" name="Rectangle 25">
              <a:extLst>
                <a:ext uri="{FF2B5EF4-FFF2-40B4-BE49-F238E27FC236}">
                  <a16:creationId xmlns:a16="http://schemas.microsoft.com/office/drawing/2014/main" id="{00030831-8136-4C61-8F00-6F190C5AEB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6" name="Isosceles Triangle 1035">
              <a:extLst>
                <a:ext uri="{FF2B5EF4-FFF2-40B4-BE49-F238E27FC236}">
                  <a16:creationId xmlns:a16="http://schemas.microsoft.com/office/drawing/2014/main" id="{9B14B360-4798-467E-ADE9-756959EC52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7" name="Rectangle 27">
              <a:extLst>
                <a:ext uri="{FF2B5EF4-FFF2-40B4-BE49-F238E27FC236}">
                  <a16:creationId xmlns:a16="http://schemas.microsoft.com/office/drawing/2014/main" id="{9433F2F7-DA21-430A-A31C-D529D9C6A1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8" name="Rectangle 28">
              <a:extLst>
                <a:ext uri="{FF2B5EF4-FFF2-40B4-BE49-F238E27FC236}">
                  <a16:creationId xmlns:a16="http://schemas.microsoft.com/office/drawing/2014/main" id="{0B24FFF9-F75D-4A88-90F8-D2D7BBB8E8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9" name="Rectangle 29">
              <a:extLst>
                <a:ext uri="{FF2B5EF4-FFF2-40B4-BE49-F238E27FC236}">
                  <a16:creationId xmlns:a16="http://schemas.microsoft.com/office/drawing/2014/main" id="{A0A2A2C4-404D-431C-8F9A-227932A42E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40" name="Isosceles Triangle 1039">
              <a:extLst>
                <a:ext uri="{FF2B5EF4-FFF2-40B4-BE49-F238E27FC236}">
                  <a16:creationId xmlns:a16="http://schemas.microsoft.com/office/drawing/2014/main" id="{4661DBE2-1BC5-463F-BBB8-199B890D1C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41" name="Isosceles Triangle 1040">
              <a:extLst>
                <a:ext uri="{FF2B5EF4-FFF2-40B4-BE49-F238E27FC236}">
                  <a16:creationId xmlns:a16="http://schemas.microsoft.com/office/drawing/2014/main" id="{710A6E70-F0B9-4E3D-9A78-2D2FEE5DF3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</p:grpSp>
      <p:pic>
        <p:nvPicPr>
          <p:cNvPr id="1026" name="Picture 2" descr="logo">
            <a:extLst>
              <a:ext uri="{FF2B5EF4-FFF2-40B4-BE49-F238E27FC236}">
                <a16:creationId xmlns:a16="http://schemas.microsoft.com/office/drawing/2014/main" id="{0450FFF6-2327-2F77-E236-1F2A72703B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9363" y="95650"/>
            <a:ext cx="3102601" cy="876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56231" y="743294"/>
            <a:ext cx="2916774" cy="5191493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6E00AD70-227B-7F50-DF76-5913AC70BF41}"/>
              </a:ext>
            </a:extLst>
          </p:cNvPr>
          <p:cNvSpPr txBox="1"/>
          <p:nvPr/>
        </p:nvSpPr>
        <p:spPr>
          <a:xfrm>
            <a:off x="3572176" y="2511862"/>
            <a:ext cx="4572129" cy="584775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/>
              <a:t>Increase fluency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E00AD70-227B-7F50-DF76-5913AC70BF41}"/>
              </a:ext>
            </a:extLst>
          </p:cNvPr>
          <p:cNvSpPr txBox="1"/>
          <p:nvPr/>
        </p:nvSpPr>
        <p:spPr>
          <a:xfrm>
            <a:off x="3572177" y="1448679"/>
            <a:ext cx="4572129" cy="584775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/>
              <a:t>Increase confidence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E00AD70-227B-7F50-DF76-5913AC70BF41}"/>
              </a:ext>
            </a:extLst>
          </p:cNvPr>
          <p:cNvSpPr txBox="1"/>
          <p:nvPr/>
        </p:nvSpPr>
        <p:spPr>
          <a:xfrm>
            <a:off x="3572177" y="385496"/>
            <a:ext cx="4572129" cy="584775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/>
              <a:t>Practise regularly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E00AD70-227B-7F50-DF76-5913AC70BF41}"/>
              </a:ext>
            </a:extLst>
          </p:cNvPr>
          <p:cNvSpPr txBox="1"/>
          <p:nvPr/>
        </p:nvSpPr>
        <p:spPr>
          <a:xfrm>
            <a:off x="3578775" y="3589867"/>
            <a:ext cx="4572129" cy="584775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/>
              <a:t>Tackle challenges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E00AD70-227B-7F50-DF76-5913AC70BF41}"/>
              </a:ext>
            </a:extLst>
          </p:cNvPr>
          <p:cNvSpPr txBox="1"/>
          <p:nvPr/>
        </p:nvSpPr>
        <p:spPr>
          <a:xfrm>
            <a:off x="3572176" y="4857569"/>
            <a:ext cx="4606624" cy="1569660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r>
              <a:rPr lang="en-US" sz="3200" dirty="0"/>
              <a:t>Login: </a:t>
            </a:r>
            <a:r>
              <a:rPr lang="en-US" sz="3200" dirty="0" err="1"/>
              <a:t>surnam</a:t>
            </a:r>
            <a:r>
              <a:rPr lang="en-US" sz="3200" dirty="0"/>
              <a:t>:@rkps.me</a:t>
            </a:r>
          </a:p>
          <a:p>
            <a:r>
              <a:rPr lang="en-US" sz="3200" dirty="0"/>
              <a:t>Password: words123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6B0F7F7-0DD8-B8D1-6B9F-8349BFAC22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489" y="1448679"/>
            <a:ext cx="3088428" cy="1369834"/>
          </a:xfrm>
          <a:prstGeom prst="rect">
            <a:avLst/>
          </a:prstGeom>
        </p:spPr>
      </p:pic>
      <p:sp>
        <p:nvSpPr>
          <p:cNvPr id="4" name="Explosion: 14 Points 3">
            <a:extLst>
              <a:ext uri="{FF2B5EF4-FFF2-40B4-BE49-F238E27FC236}">
                <a16:creationId xmlns:a16="http://schemas.microsoft.com/office/drawing/2014/main" id="{BC87E979-1BBF-710C-104E-FA2EE612CC76}"/>
              </a:ext>
            </a:extLst>
          </p:cNvPr>
          <p:cNvSpPr/>
          <p:nvPr/>
        </p:nvSpPr>
        <p:spPr>
          <a:xfrm>
            <a:off x="380622" y="3421279"/>
            <a:ext cx="3259666" cy="3306482"/>
          </a:xfrm>
          <a:prstGeom prst="irregularSeal2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b="1" dirty="0">
                <a:solidFill>
                  <a:schemeClr val="tx1"/>
                </a:solidFill>
              </a:rPr>
              <a:t>Times Tables homework will be starting later this year.</a:t>
            </a:r>
          </a:p>
        </p:txBody>
      </p:sp>
    </p:spTree>
    <p:extLst>
      <p:ext uri="{BB962C8B-B14F-4D97-AF65-F5344CB8AC3E}">
        <p14:creationId xmlns:p14="http://schemas.microsoft.com/office/powerpoint/2010/main" val="296428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19" grpId="0" animBg="1"/>
      <p:bldP spid="21" grpId="0" animBg="1"/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1" name="Group 1030">
            <a:extLst>
              <a:ext uri="{FF2B5EF4-FFF2-40B4-BE49-F238E27FC236}">
                <a16:creationId xmlns:a16="http://schemas.microsoft.com/office/drawing/2014/main" id="{5F054EF5-EFE6-45A2-834C-0F0931F39F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032" name="Straight Connector 1031">
              <a:extLst>
                <a:ext uri="{FF2B5EF4-FFF2-40B4-BE49-F238E27FC236}">
                  <a16:creationId xmlns:a16="http://schemas.microsoft.com/office/drawing/2014/main" id="{CFE3C88A-FEDB-4B9C-94EE-5026B326B3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3" name="Straight Connector 1032">
              <a:extLst>
                <a:ext uri="{FF2B5EF4-FFF2-40B4-BE49-F238E27FC236}">
                  <a16:creationId xmlns:a16="http://schemas.microsoft.com/office/drawing/2014/main" id="{B5D51D9B-0E7C-44D3-9215-81F9915232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34" name="Rectangle 23">
              <a:extLst>
                <a:ext uri="{FF2B5EF4-FFF2-40B4-BE49-F238E27FC236}">
                  <a16:creationId xmlns:a16="http://schemas.microsoft.com/office/drawing/2014/main" id="{16EFB339-1D4E-4824-A20B-AF30D07CF7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5" name="Rectangle 25">
              <a:extLst>
                <a:ext uri="{FF2B5EF4-FFF2-40B4-BE49-F238E27FC236}">
                  <a16:creationId xmlns:a16="http://schemas.microsoft.com/office/drawing/2014/main" id="{00030831-8136-4C61-8F00-6F190C5AEB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6" name="Isosceles Triangle 1035">
              <a:extLst>
                <a:ext uri="{FF2B5EF4-FFF2-40B4-BE49-F238E27FC236}">
                  <a16:creationId xmlns:a16="http://schemas.microsoft.com/office/drawing/2014/main" id="{9B14B360-4798-467E-ADE9-756959EC52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7" name="Rectangle 27">
              <a:extLst>
                <a:ext uri="{FF2B5EF4-FFF2-40B4-BE49-F238E27FC236}">
                  <a16:creationId xmlns:a16="http://schemas.microsoft.com/office/drawing/2014/main" id="{9433F2F7-DA21-430A-A31C-D529D9C6A1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8" name="Rectangle 28">
              <a:extLst>
                <a:ext uri="{FF2B5EF4-FFF2-40B4-BE49-F238E27FC236}">
                  <a16:creationId xmlns:a16="http://schemas.microsoft.com/office/drawing/2014/main" id="{0B24FFF9-F75D-4A88-90F8-D2D7BBB8E8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9" name="Rectangle 29">
              <a:extLst>
                <a:ext uri="{FF2B5EF4-FFF2-40B4-BE49-F238E27FC236}">
                  <a16:creationId xmlns:a16="http://schemas.microsoft.com/office/drawing/2014/main" id="{A0A2A2C4-404D-431C-8F9A-227932A42E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40" name="Isosceles Triangle 1039">
              <a:extLst>
                <a:ext uri="{FF2B5EF4-FFF2-40B4-BE49-F238E27FC236}">
                  <a16:creationId xmlns:a16="http://schemas.microsoft.com/office/drawing/2014/main" id="{4661DBE2-1BC5-463F-BBB8-199B890D1C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41" name="Isosceles Triangle 1040">
              <a:extLst>
                <a:ext uri="{FF2B5EF4-FFF2-40B4-BE49-F238E27FC236}">
                  <a16:creationId xmlns:a16="http://schemas.microsoft.com/office/drawing/2014/main" id="{710A6E70-F0B9-4E3D-9A78-2D2FEE5DF3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</p:grpSp>
      <p:pic>
        <p:nvPicPr>
          <p:cNvPr id="1026" name="Picture 2" descr="logo">
            <a:extLst>
              <a:ext uri="{FF2B5EF4-FFF2-40B4-BE49-F238E27FC236}">
                <a16:creationId xmlns:a16="http://schemas.microsoft.com/office/drawing/2014/main" id="{0450FFF6-2327-2F77-E236-1F2A72703B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9363" y="95650"/>
            <a:ext cx="3102601" cy="876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96DC6086-6DDF-BCF7-EA82-97BA0C3DA701}"/>
              </a:ext>
            </a:extLst>
          </p:cNvPr>
          <p:cNvSpPr txBox="1"/>
          <p:nvPr/>
        </p:nvSpPr>
        <p:spPr>
          <a:xfrm>
            <a:off x="3445568" y="161272"/>
            <a:ext cx="5616926" cy="923330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5400" dirty="0"/>
              <a:t>Reading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E00AD70-227B-7F50-DF76-5913AC70BF41}"/>
              </a:ext>
            </a:extLst>
          </p:cNvPr>
          <p:cNvSpPr txBox="1"/>
          <p:nvPr/>
        </p:nvSpPr>
        <p:spPr>
          <a:xfrm>
            <a:off x="955899" y="1481525"/>
            <a:ext cx="8106595" cy="584775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/>
              <a:t>Read your reading book 3 times a week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E00AD70-227B-7F50-DF76-5913AC70BF41}"/>
              </a:ext>
            </a:extLst>
          </p:cNvPr>
          <p:cNvSpPr txBox="1"/>
          <p:nvPr/>
        </p:nvSpPr>
        <p:spPr>
          <a:xfrm>
            <a:off x="955898" y="2442816"/>
            <a:ext cx="8106596" cy="584775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/>
              <a:t>Record this in your reading record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E00AD70-227B-7F50-DF76-5913AC70BF41}"/>
              </a:ext>
            </a:extLst>
          </p:cNvPr>
          <p:cNvSpPr txBox="1"/>
          <p:nvPr/>
        </p:nvSpPr>
        <p:spPr>
          <a:xfrm>
            <a:off x="955897" y="3404107"/>
            <a:ext cx="8106597" cy="584775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/>
              <a:t>Choose a reading for pleasure book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E00AD70-227B-7F50-DF76-5913AC70BF41}"/>
              </a:ext>
            </a:extLst>
          </p:cNvPr>
          <p:cNvSpPr txBox="1"/>
          <p:nvPr/>
        </p:nvSpPr>
        <p:spPr>
          <a:xfrm>
            <a:off x="955897" y="4368225"/>
            <a:ext cx="8106597" cy="584775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/>
              <a:t>Hand in your reading record weekly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E00AD70-227B-7F50-DF76-5913AC70BF41}"/>
              </a:ext>
            </a:extLst>
          </p:cNvPr>
          <p:cNvSpPr txBox="1"/>
          <p:nvPr/>
        </p:nvSpPr>
        <p:spPr>
          <a:xfrm>
            <a:off x="974153" y="5396091"/>
            <a:ext cx="8088341" cy="1077218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/>
              <a:t>3 reads = 1 raffle ticket drawn in Special Mentions assembly </a:t>
            </a:r>
          </a:p>
        </p:txBody>
      </p:sp>
    </p:spTree>
    <p:extLst>
      <p:ext uri="{BB962C8B-B14F-4D97-AF65-F5344CB8AC3E}">
        <p14:creationId xmlns:p14="http://schemas.microsoft.com/office/powerpoint/2010/main" val="875341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1" name="Group 1030">
            <a:extLst>
              <a:ext uri="{FF2B5EF4-FFF2-40B4-BE49-F238E27FC236}">
                <a16:creationId xmlns:a16="http://schemas.microsoft.com/office/drawing/2014/main" id="{5F054EF5-EFE6-45A2-834C-0F0931F39F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032" name="Straight Connector 1031">
              <a:extLst>
                <a:ext uri="{FF2B5EF4-FFF2-40B4-BE49-F238E27FC236}">
                  <a16:creationId xmlns:a16="http://schemas.microsoft.com/office/drawing/2014/main" id="{CFE3C88A-FEDB-4B9C-94EE-5026B326B3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3" name="Straight Connector 1032">
              <a:extLst>
                <a:ext uri="{FF2B5EF4-FFF2-40B4-BE49-F238E27FC236}">
                  <a16:creationId xmlns:a16="http://schemas.microsoft.com/office/drawing/2014/main" id="{B5D51D9B-0E7C-44D3-9215-81F9915232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34" name="Rectangle 23">
              <a:extLst>
                <a:ext uri="{FF2B5EF4-FFF2-40B4-BE49-F238E27FC236}">
                  <a16:creationId xmlns:a16="http://schemas.microsoft.com/office/drawing/2014/main" id="{16EFB339-1D4E-4824-A20B-AF30D07CF7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5" name="Rectangle 25">
              <a:extLst>
                <a:ext uri="{FF2B5EF4-FFF2-40B4-BE49-F238E27FC236}">
                  <a16:creationId xmlns:a16="http://schemas.microsoft.com/office/drawing/2014/main" id="{00030831-8136-4C61-8F00-6F190C5AEB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6" name="Isosceles Triangle 1035">
              <a:extLst>
                <a:ext uri="{FF2B5EF4-FFF2-40B4-BE49-F238E27FC236}">
                  <a16:creationId xmlns:a16="http://schemas.microsoft.com/office/drawing/2014/main" id="{9B14B360-4798-467E-ADE9-756959EC52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7" name="Rectangle 27">
              <a:extLst>
                <a:ext uri="{FF2B5EF4-FFF2-40B4-BE49-F238E27FC236}">
                  <a16:creationId xmlns:a16="http://schemas.microsoft.com/office/drawing/2014/main" id="{9433F2F7-DA21-430A-A31C-D529D9C6A1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8" name="Rectangle 28">
              <a:extLst>
                <a:ext uri="{FF2B5EF4-FFF2-40B4-BE49-F238E27FC236}">
                  <a16:creationId xmlns:a16="http://schemas.microsoft.com/office/drawing/2014/main" id="{0B24FFF9-F75D-4A88-90F8-D2D7BBB8E8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9" name="Rectangle 29">
              <a:extLst>
                <a:ext uri="{FF2B5EF4-FFF2-40B4-BE49-F238E27FC236}">
                  <a16:creationId xmlns:a16="http://schemas.microsoft.com/office/drawing/2014/main" id="{A0A2A2C4-404D-431C-8F9A-227932A42E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40" name="Isosceles Triangle 1039">
              <a:extLst>
                <a:ext uri="{FF2B5EF4-FFF2-40B4-BE49-F238E27FC236}">
                  <a16:creationId xmlns:a16="http://schemas.microsoft.com/office/drawing/2014/main" id="{4661DBE2-1BC5-463F-BBB8-199B890D1C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41" name="Isosceles Triangle 1040">
              <a:extLst>
                <a:ext uri="{FF2B5EF4-FFF2-40B4-BE49-F238E27FC236}">
                  <a16:creationId xmlns:a16="http://schemas.microsoft.com/office/drawing/2014/main" id="{710A6E70-F0B9-4E3D-9A78-2D2FEE5DF3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</p:grpSp>
      <p:pic>
        <p:nvPicPr>
          <p:cNvPr id="1026" name="Picture 2" descr="logo">
            <a:extLst>
              <a:ext uri="{FF2B5EF4-FFF2-40B4-BE49-F238E27FC236}">
                <a16:creationId xmlns:a16="http://schemas.microsoft.com/office/drawing/2014/main" id="{0450FFF6-2327-2F77-E236-1F2A72703B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9363" y="95650"/>
            <a:ext cx="3102601" cy="876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3"/>
          <a:srcRect l="18237" t="6286" r="15653" b="5392"/>
          <a:stretch/>
        </p:blipFill>
        <p:spPr>
          <a:xfrm>
            <a:off x="4816523" y="1828800"/>
            <a:ext cx="2476049" cy="4678878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96DC6086-6DDF-BCF7-EA82-97BA0C3DA701}"/>
              </a:ext>
            </a:extLst>
          </p:cNvPr>
          <p:cNvSpPr txBox="1"/>
          <p:nvPr/>
        </p:nvSpPr>
        <p:spPr>
          <a:xfrm>
            <a:off x="3445568" y="161272"/>
            <a:ext cx="5616926" cy="1323439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4000" dirty="0"/>
              <a:t>How can I support my child with reading?</a:t>
            </a:r>
          </a:p>
        </p:txBody>
      </p:sp>
    </p:spTree>
    <p:extLst>
      <p:ext uri="{BB962C8B-B14F-4D97-AF65-F5344CB8AC3E}">
        <p14:creationId xmlns:p14="http://schemas.microsoft.com/office/powerpoint/2010/main" val="876544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96DC6086-6DDF-BCF7-EA82-97BA0C3DA701}"/>
              </a:ext>
            </a:extLst>
          </p:cNvPr>
          <p:cNvSpPr txBox="1"/>
          <p:nvPr/>
        </p:nvSpPr>
        <p:spPr>
          <a:xfrm>
            <a:off x="269823" y="393193"/>
            <a:ext cx="5616926" cy="1323439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4000" dirty="0"/>
              <a:t>How can I support my child with spelling?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B5F72D96-1F77-0156-B04A-C4DE5A79F488}"/>
              </a:ext>
            </a:extLst>
          </p:cNvPr>
          <p:cNvGrpSpPr/>
          <p:nvPr/>
        </p:nvGrpSpPr>
        <p:grpSpPr>
          <a:xfrm>
            <a:off x="269823" y="2850510"/>
            <a:ext cx="5063633" cy="3846218"/>
            <a:chOff x="607727" y="2885704"/>
            <a:chExt cx="5063633" cy="3846218"/>
          </a:xfrm>
        </p:grpSpPr>
        <p:sp>
          <p:nvSpPr>
            <p:cNvPr id="4" name="Rectangle 3"/>
            <p:cNvSpPr/>
            <p:nvPr/>
          </p:nvSpPr>
          <p:spPr>
            <a:xfrm>
              <a:off x="607727" y="2885704"/>
              <a:ext cx="5063633" cy="539062"/>
            </a:xfrm>
            <a:prstGeom prst="rect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800" b="1" dirty="0">
                  <a:solidFill>
                    <a:schemeClr val="tx1"/>
                  </a:solidFill>
                </a:rPr>
                <a:t>Year 1 Words</a:t>
              </a:r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D4DB67F9-E9CC-348D-8F0E-08AD369A574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57251" y="3499195"/>
              <a:ext cx="4763558" cy="3232727"/>
            </a:xfrm>
            <a:prstGeom prst="rect">
              <a:avLst/>
            </a:prstGeom>
          </p:spPr>
        </p:pic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0494C273-D273-113A-8AE9-A8C8F8109B97}"/>
              </a:ext>
            </a:extLst>
          </p:cNvPr>
          <p:cNvGrpSpPr/>
          <p:nvPr/>
        </p:nvGrpSpPr>
        <p:grpSpPr>
          <a:xfrm>
            <a:off x="5596980" y="1690271"/>
            <a:ext cx="6175674" cy="5006457"/>
            <a:chOff x="5596980" y="1690271"/>
            <a:chExt cx="6175674" cy="5006457"/>
          </a:xfrm>
        </p:grpSpPr>
        <p:sp>
          <p:nvSpPr>
            <p:cNvPr id="20" name="Rectangle 19"/>
            <p:cNvSpPr/>
            <p:nvPr/>
          </p:nvSpPr>
          <p:spPr>
            <a:xfrm>
              <a:off x="5997092" y="1690271"/>
              <a:ext cx="5375450" cy="539062"/>
            </a:xfrm>
            <a:prstGeom prst="rect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800" b="1" dirty="0">
                  <a:solidFill>
                    <a:schemeClr val="tx1"/>
                  </a:solidFill>
                </a:rPr>
                <a:t>Year 2 Words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4E5C7DAC-04D6-F56F-A2A5-78C1D22D727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596980" y="2434894"/>
              <a:ext cx="6175674" cy="426183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93865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logo">
            <a:extLst>
              <a:ext uri="{FF2B5EF4-FFF2-40B4-BE49-F238E27FC236}">
                <a16:creationId xmlns:a16="http://schemas.microsoft.com/office/drawing/2014/main" id="{0450FFF6-2327-2F77-E236-1F2A72703B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9363" y="95650"/>
            <a:ext cx="3102601" cy="876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96DC6086-6DDF-BCF7-EA82-97BA0C3DA701}"/>
              </a:ext>
            </a:extLst>
          </p:cNvPr>
          <p:cNvSpPr txBox="1"/>
          <p:nvPr/>
        </p:nvSpPr>
        <p:spPr>
          <a:xfrm>
            <a:off x="1308009" y="88757"/>
            <a:ext cx="2159585" cy="707886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4000" dirty="0"/>
              <a:t>Phonics</a:t>
            </a:r>
          </a:p>
        </p:txBody>
      </p:sp>
      <p:sp>
        <p:nvSpPr>
          <p:cNvPr id="3" name="Diamond 2">
            <a:extLst>
              <a:ext uri="{FF2B5EF4-FFF2-40B4-BE49-F238E27FC236}">
                <a16:creationId xmlns:a16="http://schemas.microsoft.com/office/drawing/2014/main" id="{166708DA-D758-23FE-DC43-477DD5A3CB86}"/>
              </a:ext>
            </a:extLst>
          </p:cNvPr>
          <p:cNvSpPr/>
          <p:nvPr/>
        </p:nvSpPr>
        <p:spPr>
          <a:xfrm>
            <a:off x="651989" y="972134"/>
            <a:ext cx="4003138" cy="5666172"/>
          </a:xfrm>
          <a:prstGeom prst="diamond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b="1" dirty="0">
                <a:solidFill>
                  <a:schemeClr val="tx1"/>
                </a:solidFill>
              </a:rPr>
              <a:t>Every 2 weeks, your child will be given a list of words that have our fortnightly sound. This will show how that sound is represented by different spellings.</a:t>
            </a:r>
          </a:p>
          <a:p>
            <a:pPr algn="ctr"/>
            <a:r>
              <a:rPr lang="en-GB" sz="1600" b="1" dirty="0">
                <a:solidFill>
                  <a:schemeClr val="tx1"/>
                </a:solidFill>
              </a:rPr>
              <a:t>They will also have a list of Year 2 words we are learning.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40DC1C5-53C2-7ACD-CEE6-750DF885C522}"/>
              </a:ext>
            </a:extLst>
          </p:cNvPr>
          <p:cNvGrpSpPr/>
          <p:nvPr/>
        </p:nvGrpSpPr>
        <p:grpSpPr>
          <a:xfrm>
            <a:off x="5457610" y="248484"/>
            <a:ext cx="6082401" cy="6235443"/>
            <a:chOff x="5457610" y="248484"/>
            <a:chExt cx="6082401" cy="6235443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457610" y="248484"/>
              <a:ext cx="6082401" cy="3764712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48500D16-DA9D-0C87-792D-24ED926A9F8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568024" y="4179450"/>
              <a:ext cx="3444958" cy="230447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88317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logo">
            <a:extLst>
              <a:ext uri="{FF2B5EF4-FFF2-40B4-BE49-F238E27FC236}">
                <a16:creationId xmlns:a16="http://schemas.microsoft.com/office/drawing/2014/main" id="{0450FFF6-2327-2F77-E236-1F2A72703B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6523" y="77543"/>
            <a:ext cx="3102601" cy="876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96DC6086-6DDF-BCF7-EA82-97BA0C3DA701}"/>
              </a:ext>
            </a:extLst>
          </p:cNvPr>
          <p:cNvSpPr txBox="1"/>
          <p:nvPr/>
        </p:nvSpPr>
        <p:spPr>
          <a:xfrm>
            <a:off x="1629624" y="161272"/>
            <a:ext cx="9605726" cy="707886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4000" dirty="0"/>
              <a:t>Examples of Phonics Games You Can Play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793" y="1075148"/>
            <a:ext cx="5406657" cy="405499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1514" y="1056903"/>
            <a:ext cx="5430982" cy="407323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60793" y="5438899"/>
            <a:ext cx="5406657" cy="101566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000" b="1" u="sng" dirty="0"/>
              <a:t>Spelling Word Hunt – single or multiplayer</a:t>
            </a:r>
          </a:p>
          <a:p>
            <a:pPr algn="ctr"/>
            <a:r>
              <a:rPr lang="en-GB" sz="2000" dirty="0"/>
              <a:t>Find all the one of the spellings as quickly as you can for that sound.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343677" y="5435600"/>
            <a:ext cx="5406657" cy="132343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000" b="1" u="sng" dirty="0"/>
              <a:t>Matching Pairs – multiplayer</a:t>
            </a:r>
          </a:p>
          <a:p>
            <a:pPr algn="ctr"/>
            <a:r>
              <a:rPr lang="en-GB" sz="2000" dirty="0"/>
              <a:t>Have all spellings of the sound face down, turning two over at a time. If the spelling matches, keep it.</a:t>
            </a:r>
          </a:p>
        </p:txBody>
      </p:sp>
    </p:spTree>
    <p:extLst>
      <p:ext uri="{BB962C8B-B14F-4D97-AF65-F5344CB8AC3E}">
        <p14:creationId xmlns:p14="http://schemas.microsoft.com/office/powerpoint/2010/main" val="2571874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logo">
            <a:extLst>
              <a:ext uri="{FF2B5EF4-FFF2-40B4-BE49-F238E27FC236}">
                <a16:creationId xmlns:a16="http://schemas.microsoft.com/office/drawing/2014/main" id="{0450FFF6-2327-2F77-E236-1F2A72703B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9363" y="95650"/>
            <a:ext cx="3102601" cy="876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363" y="1076213"/>
            <a:ext cx="5592749" cy="419456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3363" y="1076213"/>
            <a:ext cx="5592749" cy="4194562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6355839" y="5438899"/>
            <a:ext cx="5406657" cy="132343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000" b="1" u="sng" dirty="0"/>
              <a:t>Treasure or Trash – single or multiplayer</a:t>
            </a:r>
          </a:p>
          <a:p>
            <a:pPr algn="ctr"/>
            <a:r>
              <a:rPr lang="en-GB" sz="2000" dirty="0"/>
              <a:t>Have a mix of real and unreal words. Sort them into treasure for real words and trash for unreal words.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39364" y="5435600"/>
            <a:ext cx="5561222" cy="132343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000" b="1" u="sng" dirty="0"/>
              <a:t>Word Bingo – multiplayer</a:t>
            </a:r>
          </a:p>
          <a:p>
            <a:pPr algn="ctr"/>
            <a:r>
              <a:rPr lang="en-GB" sz="2000" dirty="0"/>
              <a:t>Make words cards for 12 words. Your child copies 5 of them. Pull the words out of a hat/pot – the first to get their 5 words wins.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CB8CBF8-98BB-06FE-017E-539F21E4B29C}"/>
              </a:ext>
            </a:extLst>
          </p:cNvPr>
          <p:cNvSpPr txBox="1"/>
          <p:nvPr/>
        </p:nvSpPr>
        <p:spPr>
          <a:xfrm>
            <a:off x="1629624" y="161272"/>
            <a:ext cx="9605726" cy="707886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4000" dirty="0"/>
              <a:t>Examples of Phonics Games You Can Play</a:t>
            </a:r>
          </a:p>
        </p:txBody>
      </p:sp>
    </p:spTree>
    <p:extLst>
      <p:ext uri="{BB962C8B-B14F-4D97-AF65-F5344CB8AC3E}">
        <p14:creationId xmlns:p14="http://schemas.microsoft.com/office/powerpoint/2010/main" val="4193107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1" name="Group 1030">
            <a:extLst>
              <a:ext uri="{FF2B5EF4-FFF2-40B4-BE49-F238E27FC236}">
                <a16:creationId xmlns:a16="http://schemas.microsoft.com/office/drawing/2014/main" id="{5F054EF5-EFE6-45A2-834C-0F0931F39F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032" name="Straight Connector 1031">
              <a:extLst>
                <a:ext uri="{FF2B5EF4-FFF2-40B4-BE49-F238E27FC236}">
                  <a16:creationId xmlns:a16="http://schemas.microsoft.com/office/drawing/2014/main" id="{CFE3C88A-FEDB-4B9C-94EE-5026B326B3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3" name="Straight Connector 1032">
              <a:extLst>
                <a:ext uri="{FF2B5EF4-FFF2-40B4-BE49-F238E27FC236}">
                  <a16:creationId xmlns:a16="http://schemas.microsoft.com/office/drawing/2014/main" id="{B5D51D9B-0E7C-44D3-9215-81F9915232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34" name="Rectangle 23">
              <a:extLst>
                <a:ext uri="{FF2B5EF4-FFF2-40B4-BE49-F238E27FC236}">
                  <a16:creationId xmlns:a16="http://schemas.microsoft.com/office/drawing/2014/main" id="{16EFB339-1D4E-4824-A20B-AF30D07CF7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5" name="Rectangle 25">
              <a:extLst>
                <a:ext uri="{FF2B5EF4-FFF2-40B4-BE49-F238E27FC236}">
                  <a16:creationId xmlns:a16="http://schemas.microsoft.com/office/drawing/2014/main" id="{00030831-8136-4C61-8F00-6F190C5AEB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6" name="Isosceles Triangle 1035">
              <a:extLst>
                <a:ext uri="{FF2B5EF4-FFF2-40B4-BE49-F238E27FC236}">
                  <a16:creationId xmlns:a16="http://schemas.microsoft.com/office/drawing/2014/main" id="{9B14B360-4798-467E-ADE9-756959EC52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7" name="Rectangle 27">
              <a:extLst>
                <a:ext uri="{FF2B5EF4-FFF2-40B4-BE49-F238E27FC236}">
                  <a16:creationId xmlns:a16="http://schemas.microsoft.com/office/drawing/2014/main" id="{9433F2F7-DA21-430A-A31C-D529D9C6A1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8" name="Rectangle 28">
              <a:extLst>
                <a:ext uri="{FF2B5EF4-FFF2-40B4-BE49-F238E27FC236}">
                  <a16:creationId xmlns:a16="http://schemas.microsoft.com/office/drawing/2014/main" id="{0B24FFF9-F75D-4A88-90F8-D2D7BBB8E8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9" name="Rectangle 29">
              <a:extLst>
                <a:ext uri="{FF2B5EF4-FFF2-40B4-BE49-F238E27FC236}">
                  <a16:creationId xmlns:a16="http://schemas.microsoft.com/office/drawing/2014/main" id="{A0A2A2C4-404D-431C-8F9A-227932A42E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40" name="Isosceles Triangle 1039">
              <a:extLst>
                <a:ext uri="{FF2B5EF4-FFF2-40B4-BE49-F238E27FC236}">
                  <a16:creationId xmlns:a16="http://schemas.microsoft.com/office/drawing/2014/main" id="{4661DBE2-1BC5-463F-BBB8-199B890D1C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41" name="Isosceles Triangle 1040">
              <a:extLst>
                <a:ext uri="{FF2B5EF4-FFF2-40B4-BE49-F238E27FC236}">
                  <a16:creationId xmlns:a16="http://schemas.microsoft.com/office/drawing/2014/main" id="{710A6E70-F0B9-4E3D-9A78-2D2FEE5DF3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</p:grpSp>
      <p:pic>
        <p:nvPicPr>
          <p:cNvPr id="1026" name="Picture 2" descr="logo">
            <a:extLst>
              <a:ext uri="{FF2B5EF4-FFF2-40B4-BE49-F238E27FC236}">
                <a16:creationId xmlns:a16="http://schemas.microsoft.com/office/drawing/2014/main" id="{0450FFF6-2327-2F77-E236-1F2A72703B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9363" y="95650"/>
            <a:ext cx="3102601" cy="876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A4CD865C-FA87-9E87-D2E3-51D0030F1B02}"/>
              </a:ext>
            </a:extLst>
          </p:cNvPr>
          <p:cNvGrpSpPr/>
          <p:nvPr/>
        </p:nvGrpSpPr>
        <p:grpSpPr>
          <a:xfrm>
            <a:off x="1958401" y="798049"/>
            <a:ext cx="7288040" cy="4354717"/>
            <a:chOff x="1490034" y="1187348"/>
            <a:chExt cx="7288040" cy="4354717"/>
          </a:xfrm>
        </p:grpSpPr>
        <p:sp>
          <p:nvSpPr>
            <p:cNvPr id="5" name="Double Wave 4">
              <a:extLst>
                <a:ext uri="{FF2B5EF4-FFF2-40B4-BE49-F238E27FC236}">
                  <a16:creationId xmlns:a16="http://schemas.microsoft.com/office/drawing/2014/main" id="{743A5536-AE21-D3AE-21F4-8335B2D4A5C5}"/>
                </a:ext>
              </a:extLst>
            </p:cNvPr>
            <p:cNvSpPr/>
            <p:nvPr/>
          </p:nvSpPr>
          <p:spPr>
            <a:xfrm>
              <a:off x="1490034" y="1187348"/>
              <a:ext cx="7288040" cy="4354717"/>
            </a:xfrm>
            <a:prstGeom prst="doubleWav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4800" dirty="0">
                  <a:solidFill>
                    <a:schemeClr val="tx1"/>
                  </a:solidFill>
                </a:rPr>
                <a:t>There will be a Phonics Workshop for parents and carers later this term. </a:t>
              </a:r>
            </a:p>
            <a:p>
              <a:pPr algn="ctr"/>
              <a:endParaRPr lang="en-GB" dirty="0"/>
            </a:p>
          </p:txBody>
        </p:sp>
        <p:sp>
          <p:nvSpPr>
            <p:cNvPr id="6" name="Smiley Face 5">
              <a:extLst>
                <a:ext uri="{FF2B5EF4-FFF2-40B4-BE49-F238E27FC236}">
                  <a16:creationId xmlns:a16="http://schemas.microsoft.com/office/drawing/2014/main" id="{702406E9-1077-CEEE-510A-2362D35BF8BD}"/>
                </a:ext>
              </a:extLst>
            </p:cNvPr>
            <p:cNvSpPr/>
            <p:nvPr/>
          </p:nvSpPr>
          <p:spPr>
            <a:xfrm>
              <a:off x="4980830" y="4408166"/>
              <a:ext cx="487463" cy="462597"/>
            </a:xfrm>
            <a:prstGeom prst="smileyFac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id="{0DA58DC9-1E1B-479C-4F4D-3C7AF11DAD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965979">
            <a:off x="9504826" y="500211"/>
            <a:ext cx="2360648" cy="129309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04B151C-EA63-151C-B226-05D60C9F3F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821328">
            <a:off x="1062585" y="5011933"/>
            <a:ext cx="2221869" cy="1572742"/>
          </a:xfrm>
          <a:prstGeom prst="rect">
            <a:avLst/>
          </a:prstGeom>
        </p:spPr>
      </p:pic>
      <p:sp>
        <p:nvSpPr>
          <p:cNvPr id="12" name="Oval 11">
            <a:extLst>
              <a:ext uri="{FF2B5EF4-FFF2-40B4-BE49-F238E27FC236}">
                <a16:creationId xmlns:a16="http://schemas.microsoft.com/office/drawing/2014/main" id="{D6FFA1D1-24CA-0F11-9DCA-56F85D114460}"/>
              </a:ext>
            </a:extLst>
          </p:cNvPr>
          <p:cNvSpPr/>
          <p:nvPr/>
        </p:nvSpPr>
        <p:spPr>
          <a:xfrm>
            <a:off x="8932333" y="4782531"/>
            <a:ext cx="3256491" cy="1877216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</a:rPr>
              <a:t>The workshop will explain more about Phonics and how to play these and other games.</a:t>
            </a:r>
          </a:p>
        </p:txBody>
      </p:sp>
    </p:spTree>
    <p:extLst>
      <p:ext uri="{BB962C8B-B14F-4D97-AF65-F5344CB8AC3E}">
        <p14:creationId xmlns:p14="http://schemas.microsoft.com/office/powerpoint/2010/main" val="3668069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FCD12C2-FB88-AE24-7D42-D0793F778D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1" name="Group 1030">
            <a:extLst>
              <a:ext uri="{FF2B5EF4-FFF2-40B4-BE49-F238E27FC236}">
                <a16:creationId xmlns:a16="http://schemas.microsoft.com/office/drawing/2014/main" id="{68B180A9-EB90-582F-4DB9-5DF32D281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032" name="Straight Connector 1031">
              <a:extLst>
                <a:ext uri="{FF2B5EF4-FFF2-40B4-BE49-F238E27FC236}">
                  <a16:creationId xmlns:a16="http://schemas.microsoft.com/office/drawing/2014/main" id="{A1DE1268-F2F1-F731-3915-71DB447B56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3" name="Straight Connector 1032">
              <a:extLst>
                <a:ext uri="{FF2B5EF4-FFF2-40B4-BE49-F238E27FC236}">
                  <a16:creationId xmlns:a16="http://schemas.microsoft.com/office/drawing/2014/main" id="{D7A350FD-3FED-28E1-F38E-D6F27EB85A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34" name="Rectangle 23">
              <a:extLst>
                <a:ext uri="{FF2B5EF4-FFF2-40B4-BE49-F238E27FC236}">
                  <a16:creationId xmlns:a16="http://schemas.microsoft.com/office/drawing/2014/main" id="{539D9ED1-3F54-166F-365A-4A9CFF1A8A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5" name="Rectangle 25">
              <a:extLst>
                <a:ext uri="{FF2B5EF4-FFF2-40B4-BE49-F238E27FC236}">
                  <a16:creationId xmlns:a16="http://schemas.microsoft.com/office/drawing/2014/main" id="{D825FDB4-05CB-2E01-4998-4EEF086AB7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6" name="Isosceles Triangle 1035">
              <a:extLst>
                <a:ext uri="{FF2B5EF4-FFF2-40B4-BE49-F238E27FC236}">
                  <a16:creationId xmlns:a16="http://schemas.microsoft.com/office/drawing/2014/main" id="{50D39781-2570-535D-44A5-D8114DB1F7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7" name="Rectangle 27">
              <a:extLst>
                <a:ext uri="{FF2B5EF4-FFF2-40B4-BE49-F238E27FC236}">
                  <a16:creationId xmlns:a16="http://schemas.microsoft.com/office/drawing/2014/main" id="{3356E5E1-EBB1-1D0A-7AEE-105C6160D5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8" name="Rectangle 28">
              <a:extLst>
                <a:ext uri="{FF2B5EF4-FFF2-40B4-BE49-F238E27FC236}">
                  <a16:creationId xmlns:a16="http://schemas.microsoft.com/office/drawing/2014/main" id="{36561EDE-C453-33F1-F799-806EF5209B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39" name="Rectangle 29">
              <a:extLst>
                <a:ext uri="{FF2B5EF4-FFF2-40B4-BE49-F238E27FC236}">
                  <a16:creationId xmlns:a16="http://schemas.microsoft.com/office/drawing/2014/main" id="{4DD4CD6E-CC62-BFBC-184C-B47FF58164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40" name="Isosceles Triangle 1039">
              <a:extLst>
                <a:ext uri="{FF2B5EF4-FFF2-40B4-BE49-F238E27FC236}">
                  <a16:creationId xmlns:a16="http://schemas.microsoft.com/office/drawing/2014/main" id="{B5B9886A-CC7C-7A15-673F-14D1C46C65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041" name="Isosceles Triangle 1040">
              <a:extLst>
                <a:ext uri="{FF2B5EF4-FFF2-40B4-BE49-F238E27FC236}">
                  <a16:creationId xmlns:a16="http://schemas.microsoft.com/office/drawing/2014/main" id="{C791358B-9314-9182-9987-55C2445009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</p:grpSp>
      <p:pic>
        <p:nvPicPr>
          <p:cNvPr id="1026" name="Picture 2" descr="logo">
            <a:extLst>
              <a:ext uri="{FF2B5EF4-FFF2-40B4-BE49-F238E27FC236}">
                <a16:creationId xmlns:a16="http://schemas.microsoft.com/office/drawing/2014/main" id="{857C242F-0C38-5BA0-C0F2-D4A66724E9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9363" y="95650"/>
            <a:ext cx="3102601" cy="876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loud Callout 1">
            <a:extLst>
              <a:ext uri="{FF2B5EF4-FFF2-40B4-BE49-F238E27FC236}">
                <a16:creationId xmlns:a16="http://schemas.microsoft.com/office/drawing/2014/main" id="{7D2DA1B3-17E6-0EFA-6BA2-22BEB2DE7C31}"/>
              </a:ext>
            </a:extLst>
          </p:cNvPr>
          <p:cNvSpPr/>
          <p:nvPr/>
        </p:nvSpPr>
        <p:spPr>
          <a:xfrm>
            <a:off x="2978419" y="322981"/>
            <a:ext cx="5894539" cy="2565132"/>
          </a:xfrm>
          <a:prstGeom prst="cloudCallout">
            <a:avLst>
              <a:gd name="adj1" fmla="val -52391"/>
              <a:gd name="adj2" fmla="val 6623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800" dirty="0">
                <a:solidFill>
                  <a:schemeClr val="tx1"/>
                </a:solidFill>
              </a:rPr>
              <a:t>Any questions?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3FE6B36-E287-2ACF-8226-89F82D0811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0424" y="3280525"/>
            <a:ext cx="3207694" cy="3344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3390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TM02900688[[fn=Facet]]</Template>
  <TotalTime>1513</TotalTime>
  <Words>495</Words>
  <Application>Microsoft Office PowerPoint</Application>
  <PresentationFormat>Widescreen</PresentationFormat>
  <Paragraphs>72</Paragraphs>
  <Slides>22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7" baseType="lpstr">
      <vt:lpstr>Aptos</vt:lpstr>
      <vt:lpstr>Arial</vt:lpstr>
      <vt:lpstr>Trebuchet MS</vt:lpstr>
      <vt:lpstr>Wingdings 3</vt:lpstr>
      <vt:lpstr>Facet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Victoria Brewer</dc:creator>
  <cp:lastModifiedBy>Victoria Brewer</cp:lastModifiedBy>
  <cp:revision>32</cp:revision>
  <cp:lastPrinted>2026-09-13T11:25:03Z</cp:lastPrinted>
  <dcterms:created xsi:type="dcterms:W3CDTF">2024-09-05T21:17:56Z</dcterms:created>
  <dcterms:modified xsi:type="dcterms:W3CDTF">2026-09-13T11:26:34Z</dcterms:modified>
</cp:coreProperties>
</file>